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3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F7A97-9B12-4582-8899-7A973CC6272F}" type="datetimeFigureOut">
              <a:rPr lang="ru-RU" smtClean="0"/>
              <a:t>16.05.2010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B50A7-7822-42C0-8C2A-5C170B56BE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428604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Иррациональные уравнения</a:t>
            </a:r>
            <a:endParaRPr lang="ru-RU" sz="32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1357298"/>
            <a:ext cx="692948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u="sng" dirty="0" smtClean="0"/>
              <a:t>Цели урока:</a:t>
            </a:r>
          </a:p>
          <a:p>
            <a:endParaRPr lang="ru-RU" sz="1600" i="1" u="sng" dirty="0" smtClean="0"/>
          </a:p>
          <a:p>
            <a:pPr marL="360000">
              <a:buFont typeface="Wingdings" pitchFamily="2" charset="2"/>
              <a:buChar char="Ø"/>
            </a:pPr>
            <a:r>
              <a:rPr lang="ru-RU" sz="3200" dirty="0" smtClean="0"/>
              <a:t>ввести понятие иррациональных уравнений;</a:t>
            </a:r>
          </a:p>
          <a:p>
            <a:pPr marL="360000">
              <a:buFont typeface="Wingdings" pitchFamily="2" charset="2"/>
              <a:buChar char="Ø"/>
            </a:pPr>
            <a:r>
              <a:rPr lang="ru-RU" sz="3200" dirty="0" smtClean="0"/>
              <a:t>рассмотреть примеры решения иррациональных уравнений;</a:t>
            </a:r>
          </a:p>
          <a:p>
            <a:pPr marL="360000">
              <a:buFont typeface="Wingdings" pitchFamily="2" charset="2"/>
              <a:buChar char="Ø"/>
            </a:pPr>
            <a:r>
              <a:rPr lang="ru-RU" sz="3200" dirty="0" smtClean="0"/>
              <a:t>выработать навыки в решении иррациональных уравнений.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28794" y="285728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Вычислить значение выражения:</a:t>
            </a:r>
            <a:endParaRPr lang="ru-RU" sz="28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857232"/>
            <a:ext cx="928694" cy="48756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357298"/>
            <a:ext cx="1048749" cy="500066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928802"/>
            <a:ext cx="1118203" cy="500066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720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7356" y="785794"/>
            <a:ext cx="571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</a:t>
            </a:r>
          </a:p>
          <a:p>
            <a:r>
              <a:rPr lang="ru-RU" sz="3200" dirty="0" smtClean="0"/>
              <a:t>б)</a:t>
            </a:r>
          </a:p>
          <a:p>
            <a:r>
              <a:rPr lang="ru-RU" sz="3200" dirty="0" smtClean="0"/>
              <a:t>в)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857356" y="2571744"/>
            <a:ext cx="6357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Найдите площадь прямоугольника, если его длина и ширина выражаются числами:</a:t>
            </a:r>
            <a:endParaRPr lang="ru-RU" sz="28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28794" y="3929066"/>
            <a:ext cx="571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</a:t>
            </a:r>
          </a:p>
          <a:p>
            <a:r>
              <a:rPr lang="ru-RU" sz="3200" dirty="0" smtClean="0"/>
              <a:t>б)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000504"/>
            <a:ext cx="666754" cy="571504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000504"/>
            <a:ext cx="500066" cy="55473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 flipV="1">
            <a:off x="3143240" y="4214818"/>
            <a:ext cx="428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Arial" pitchFamily="34" charset="0"/>
              </a:rPr>
              <a:t>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500569"/>
            <a:ext cx="571504" cy="489861"/>
          </a:xfrm>
          <a:prstGeom prst="rect">
            <a:avLst/>
          </a:prstGeom>
          <a:noFill/>
        </p:spPr>
      </p:pic>
      <p:sp>
        <p:nvSpPr>
          <p:cNvPr id="25" name="Rectangle 11"/>
          <p:cNvSpPr>
            <a:spLocks noChangeArrowheads="1"/>
          </p:cNvSpPr>
          <p:nvPr/>
        </p:nvSpPr>
        <p:spPr bwMode="auto">
          <a:xfrm flipV="1">
            <a:off x="3071802" y="4643446"/>
            <a:ext cx="428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Arial" pitchFamily="34" charset="0"/>
              </a:rPr>
              <a:t>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500570"/>
            <a:ext cx="642942" cy="479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285728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Вынести множитель за знак корня: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18" y="714356"/>
            <a:ext cx="571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</a:t>
            </a:r>
          </a:p>
          <a:p>
            <a:r>
              <a:rPr lang="ru-RU" sz="3200" dirty="0" smtClean="0"/>
              <a:t>б)</a:t>
            </a:r>
          </a:p>
          <a:p>
            <a:r>
              <a:rPr lang="ru-RU" sz="3200" dirty="0" smtClean="0"/>
              <a:t>в)</a:t>
            </a:r>
            <a:endParaRPr lang="ru-RU" sz="3200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785794"/>
            <a:ext cx="571504" cy="59206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285860"/>
            <a:ext cx="571504" cy="506871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785926"/>
            <a:ext cx="571504" cy="46234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000232" y="2357430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Внести множитель под знак корня: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7356" y="2786058"/>
            <a:ext cx="571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</a:t>
            </a:r>
          </a:p>
          <a:p>
            <a:r>
              <a:rPr lang="ru-RU" sz="3200" dirty="0" smtClean="0"/>
              <a:t>б)</a:t>
            </a:r>
          </a:p>
          <a:p>
            <a:r>
              <a:rPr lang="ru-RU" sz="3200" dirty="0" smtClean="0"/>
              <a:t>в)</a:t>
            </a:r>
            <a:endParaRPr lang="ru-RU" sz="3200" dirty="0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857496"/>
            <a:ext cx="552325" cy="428628"/>
          </a:xfrm>
          <a:prstGeom prst="rect">
            <a:avLst/>
          </a:prstGeom>
          <a:noFill/>
        </p:spPr>
      </p:pic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286124"/>
            <a:ext cx="500066" cy="428628"/>
          </a:xfrm>
          <a:prstGeom prst="rect">
            <a:avLst/>
          </a:prstGeom>
          <a:noFill/>
        </p:spPr>
      </p:pic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857628"/>
            <a:ext cx="529831" cy="42862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000232" y="4572008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Решите уравнение: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57356" y="5072074"/>
            <a:ext cx="6429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</a:t>
            </a:r>
          </a:p>
          <a:p>
            <a:r>
              <a:rPr lang="ru-RU" sz="3200" dirty="0" smtClean="0"/>
              <a:t>б)</a:t>
            </a:r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143512"/>
            <a:ext cx="1143009" cy="448915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643578"/>
            <a:ext cx="1357322" cy="443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500042"/>
            <a:ext cx="692948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Определение иррационального уравнения.</a:t>
            </a:r>
          </a:p>
          <a:p>
            <a:endParaRPr lang="ru-RU" sz="3200" dirty="0" smtClean="0"/>
          </a:p>
          <a:p>
            <a:r>
              <a:rPr lang="ru-RU" sz="3200" i="1" dirty="0" smtClean="0"/>
              <a:t>Уравнения</a:t>
            </a:r>
            <a:r>
              <a:rPr lang="ru-RU" sz="3200" i="1" dirty="0" smtClean="0"/>
              <a:t>, в которых переменная содержится под знаком корня, </a:t>
            </a:r>
            <a:r>
              <a:rPr lang="ru-RU" sz="3200" i="1" dirty="0" smtClean="0"/>
              <a:t>называются </a:t>
            </a:r>
            <a:r>
              <a:rPr lang="ru-RU" sz="3200" i="1" dirty="0" smtClean="0"/>
              <a:t>иррациональными.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500042"/>
            <a:ext cx="671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Какие из перечисленных уравнений являются иррациональными</a:t>
            </a:r>
            <a:r>
              <a:rPr lang="ru-RU" sz="2400" i="1" dirty="0" smtClean="0"/>
              <a:t>?</a:t>
            </a:r>
          </a:p>
          <a:p>
            <a:r>
              <a:rPr lang="ru-RU" sz="2400" i="1" dirty="0" smtClean="0"/>
              <a:t>Почему?</a:t>
            </a:r>
            <a:endParaRPr lang="ru-RU" sz="2400" i="1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71670" y="1785926"/>
            <a:ext cx="5715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</a:t>
            </a:r>
          </a:p>
          <a:p>
            <a:r>
              <a:rPr lang="ru-RU" sz="3200" dirty="0" smtClean="0"/>
              <a:t>б)</a:t>
            </a:r>
          </a:p>
          <a:p>
            <a:r>
              <a:rPr lang="ru-RU" sz="3200" dirty="0" smtClean="0"/>
              <a:t>в</a:t>
            </a:r>
            <a:r>
              <a:rPr lang="ru-RU" sz="3200" dirty="0" smtClean="0"/>
              <a:t>)</a:t>
            </a:r>
          </a:p>
          <a:p>
            <a:r>
              <a:rPr lang="ru-RU" sz="3200" dirty="0" smtClean="0"/>
              <a:t>г)</a:t>
            </a:r>
            <a:endParaRPr lang="ru-RU" sz="32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857364"/>
            <a:ext cx="1436980" cy="500066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857496"/>
            <a:ext cx="1284892" cy="428628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357430"/>
            <a:ext cx="1861005" cy="500066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357562"/>
            <a:ext cx="1535422" cy="428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285728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Пример:</a:t>
            </a:r>
            <a:endParaRPr lang="ru-RU" i="1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85728"/>
            <a:ext cx="1436980" cy="428628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500166" y="785794"/>
            <a:ext cx="6143636" cy="74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Решение: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Возводим обе части уравнения в квадрат, получим: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1214422"/>
            <a:ext cx="1437004" cy="357190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500166" y="1643050"/>
            <a:ext cx="74295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Правая часть уравнения содержит формулу квадрат разности: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1" y="2143116"/>
            <a:ext cx="2332177" cy="285752"/>
          </a:xfrm>
          <a:prstGeom prst="rect">
            <a:avLst/>
          </a:prstGeom>
          <a:noFill/>
        </p:spPr>
      </p:pic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500306"/>
            <a:ext cx="1466128" cy="285752"/>
          </a:xfrm>
          <a:prstGeom prst="rect">
            <a:avLst/>
          </a:prstGeom>
          <a:noFill/>
        </p:spPr>
      </p:pic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496"/>
            <a:ext cx="1466128" cy="285752"/>
          </a:xfrm>
          <a:prstGeom prst="rect">
            <a:avLst/>
          </a:prstGeom>
          <a:noFill/>
        </p:spPr>
      </p:pic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214686"/>
            <a:ext cx="2117821" cy="285752"/>
          </a:xfrm>
          <a:prstGeom prst="rect">
            <a:avLst/>
          </a:prstGeom>
          <a:noFill/>
        </p:spPr>
      </p:pic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7" name="Picture 1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571876"/>
            <a:ext cx="1119903" cy="428628"/>
          </a:xfrm>
          <a:prstGeom prst="rect">
            <a:avLst/>
          </a:prstGeom>
          <a:noFill/>
        </p:spPr>
      </p:pic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9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571876"/>
            <a:ext cx="1129023" cy="428628"/>
          </a:xfrm>
          <a:prstGeom prst="rect">
            <a:avLst/>
          </a:prstGeom>
          <a:noFill/>
        </p:spPr>
      </p:pic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1428728" y="4071942"/>
            <a:ext cx="75723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Проверка: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928794" y="4429132"/>
            <a:ext cx="8771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1) если</a:t>
            </a:r>
            <a:endParaRPr lang="ru-RU" sz="1600" dirty="0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2" name="Picture 2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500570"/>
            <a:ext cx="857256" cy="301198"/>
          </a:xfrm>
          <a:prstGeom prst="rect">
            <a:avLst/>
          </a:prstGeom>
          <a:noFill/>
        </p:spPr>
      </p:pic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4" name="Picture 2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500570"/>
            <a:ext cx="928694" cy="285752"/>
          </a:xfrm>
          <a:prstGeom prst="rect">
            <a:avLst/>
          </a:prstGeom>
          <a:noFill/>
        </p:spPr>
      </p:pic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6" name="Picture 24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4857759"/>
            <a:ext cx="642942" cy="315985"/>
          </a:xfrm>
          <a:prstGeom prst="rect">
            <a:avLst/>
          </a:prstGeom>
          <a:noFill/>
        </p:spPr>
      </p:pic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8" name="Picture 2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857760"/>
            <a:ext cx="4262097" cy="285752"/>
          </a:xfrm>
          <a:prstGeom prst="rect">
            <a:avLst/>
          </a:prstGeom>
          <a:noFill/>
        </p:spPr>
      </p:pic>
      <p:pic>
        <p:nvPicPr>
          <p:cNvPr id="18461" name="Picture 29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5214950"/>
            <a:ext cx="813294" cy="285752"/>
          </a:xfrm>
          <a:prstGeom prst="rect">
            <a:avLst/>
          </a:prstGeom>
          <a:noFill/>
        </p:spPr>
      </p:pic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1500166" y="5143512"/>
            <a:ext cx="13901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4508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/>
              <a:t>2) если </a:t>
            </a:r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0" y="663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0" y="892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5" name="Picture 33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5214950"/>
            <a:ext cx="914804" cy="285752"/>
          </a:xfrm>
          <a:prstGeom prst="rect">
            <a:avLst/>
          </a:prstGeom>
          <a:noFill/>
        </p:spPr>
      </p:pic>
      <p:sp>
        <p:nvSpPr>
          <p:cNvPr id="18468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7" name="Picture 35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1" y="5572140"/>
            <a:ext cx="724303" cy="285752"/>
          </a:xfrm>
          <a:prstGeom prst="rect">
            <a:avLst/>
          </a:prstGeom>
          <a:noFill/>
        </p:spPr>
      </p:pic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9" name="Picture 37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7" y="5572139"/>
            <a:ext cx="4643471" cy="293493"/>
          </a:xfrm>
          <a:prstGeom prst="rect">
            <a:avLst/>
          </a:prstGeom>
          <a:noFill/>
        </p:spPr>
      </p:pic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1643042" y="6000768"/>
            <a:ext cx="14323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u="sng" dirty="0" smtClean="0"/>
              <a:t>Ответ:</a:t>
            </a:r>
            <a:r>
              <a:rPr lang="ru-RU" sz="1600" dirty="0" smtClean="0"/>
              <a:t> 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571480"/>
            <a:ext cx="671517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ru-RU" sz="3600" i="1" dirty="0" smtClean="0"/>
              <a:t>Задание на </a:t>
            </a:r>
            <a:r>
              <a:rPr lang="ru-RU" sz="3600" i="1" dirty="0" smtClean="0"/>
              <a:t>дом</a:t>
            </a:r>
          </a:p>
          <a:p>
            <a:pPr marL="0" lvl="2"/>
            <a:endParaRPr lang="ru-RU" sz="3200" i="1" dirty="0" smtClean="0"/>
          </a:p>
          <a:p>
            <a:pPr marL="0" lvl="2"/>
            <a:r>
              <a:rPr lang="ru-RU" sz="2400" i="1" dirty="0" smtClean="0"/>
              <a:t>№417 (в, г) №418 (б, в</a:t>
            </a:r>
            <a:r>
              <a:rPr lang="ru-RU" sz="2400" i="1" dirty="0" smtClean="0"/>
              <a:t>)</a:t>
            </a:r>
          </a:p>
          <a:p>
            <a:pPr marL="0" lvl="2"/>
            <a:endParaRPr lang="ru-RU" sz="2400" i="1" dirty="0" smtClean="0"/>
          </a:p>
          <a:p>
            <a:pPr marL="0" lvl="2"/>
            <a:endParaRPr lang="ru-RU" sz="2400" i="1" dirty="0" smtClean="0"/>
          </a:p>
          <a:p>
            <a:pPr marL="0" lvl="2"/>
            <a:endParaRPr lang="ru-RU" sz="2400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285860"/>
            <a:ext cx="7000924" cy="2000264"/>
          </a:xfrm>
        </p:spPr>
        <p:txBody>
          <a:bodyPr>
            <a:normAutofit fontScale="90000"/>
          </a:bodyPr>
          <a:lstStyle/>
          <a:p>
            <a:pPr lvl="2" algn="l" rtl="0">
              <a:spcBef>
                <a:spcPct val="0"/>
              </a:spcBef>
            </a:pPr>
            <a:r>
              <a:rPr lang="ru-RU" sz="6700" b="1" i="1" dirty="0" smtClean="0"/>
              <a:t>Спасибо за урок !</a:t>
            </a:r>
            <a:r>
              <a:rPr lang="ru-RU" sz="4800" b="1" i="1" dirty="0" smtClean="0"/>
              <a:t/>
            </a:r>
            <a:br>
              <a:rPr lang="ru-RU" sz="4800" b="1" i="1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170</Words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Спасибо за урок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</cp:revision>
  <dcterms:modified xsi:type="dcterms:W3CDTF">2010-05-16T15:15:36Z</dcterms:modified>
</cp:coreProperties>
</file>