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90" autoAdjust="0"/>
  </p:normalViewPr>
  <p:slideViewPr>
    <p:cSldViewPr>
      <p:cViewPr varScale="1">
        <p:scale>
          <a:sx n="80" d="100"/>
          <a:sy n="80" d="100"/>
        </p:scale>
        <p:origin x="-230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F19892-64ED-4C3A-9E8F-739A9459EC6A}" type="datetimeFigureOut">
              <a:rPr lang="ru-RU" smtClean="0"/>
              <a:t>16.05.2010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EC9DA-8033-44B5-A889-255837E39C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9"/>
            <a:ext cx="7772400" cy="928694"/>
          </a:xfrm>
        </p:spPr>
        <p:txBody>
          <a:bodyPr>
            <a:noAutofit/>
          </a:bodyPr>
          <a:lstStyle/>
          <a:p>
            <a:pPr algn="ctr"/>
            <a:r>
              <a:rPr lang="ru-RU" sz="8000" b="1" i="1" dirty="0" smtClean="0"/>
              <a:t>Профессия</a:t>
            </a: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357430"/>
            <a:ext cx="8458200" cy="2000264"/>
          </a:xfrm>
        </p:spPr>
        <p:txBody>
          <a:bodyPr>
            <a:normAutofit fontScale="92500" lnSpcReduction="10000"/>
          </a:bodyPr>
          <a:lstStyle/>
          <a:p>
            <a:pPr lvl="0"/>
            <a:endParaRPr lang="en-US" dirty="0" smtClean="0"/>
          </a:p>
          <a:p>
            <a:pPr lvl="0"/>
            <a:r>
              <a:rPr lang="en-US" sz="5100" dirty="0" smtClean="0"/>
              <a:t>- </a:t>
            </a:r>
            <a:r>
              <a:rPr lang="ru-RU" sz="5100" dirty="0" smtClean="0"/>
              <a:t>мастер издательского дела</a:t>
            </a:r>
          </a:p>
          <a:p>
            <a:pPr lvl="0"/>
            <a:r>
              <a:rPr lang="en-US" sz="5100" dirty="0" smtClean="0"/>
              <a:t>- </a:t>
            </a:r>
            <a:r>
              <a:rPr lang="ru-RU" sz="5100" dirty="0" smtClean="0"/>
              <a:t>мастер печатного дела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0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Система измерений в полиграфии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1500174"/>
            <a:ext cx="792961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В полиграфии наряду с метрической используется типографическая система измерений. Эта система разработана в 1785г. французским словолитчиком Дидо, поэтому и систему измерений часто называют системой Дидо.</a:t>
            </a:r>
            <a:endParaRPr lang="en-US" sz="2800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42968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Основной единицей типографической системы измерений является типографический пункт (п), равный 1/72 французского дюйма. Таким образом, 1 п. равен 0,379065 мм или ≈0,376 мм. Более крупные единицы этой системы : цицеро = 12 п.; 1 квадрат (кв.) = 4 цицеро = 48 п.</a:t>
            </a:r>
          </a:p>
          <a:p>
            <a:endParaRPr lang="en-US" sz="2800" dirty="0" smtClean="0"/>
          </a:p>
          <a:p>
            <a:r>
              <a:rPr lang="ru-RU" sz="2400" dirty="0" smtClean="0"/>
              <a:t>Ниже приведено соотношение между единицами систем Дидо и метрической.</a:t>
            </a:r>
          </a:p>
          <a:p>
            <a:endParaRPr lang="ru-RU" sz="2800" dirty="0" smtClean="0"/>
          </a:p>
          <a:p>
            <a:r>
              <a:rPr lang="ru-RU" sz="2800" dirty="0" smtClean="0"/>
              <a:t>1п ≈0,376 мм</a:t>
            </a:r>
          </a:p>
          <a:p>
            <a:r>
              <a:rPr lang="ru-RU" sz="2800" dirty="0" smtClean="0"/>
              <a:t>1кв = 4 ц = 48 п</a:t>
            </a:r>
          </a:p>
          <a:p>
            <a:r>
              <a:rPr lang="ru-RU" sz="2800" dirty="0" smtClean="0"/>
              <a:t>1ц = 12п</a:t>
            </a:r>
          </a:p>
          <a:p>
            <a:endParaRPr lang="ru-RU" sz="2800" dirty="0" smtClean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143240" y="4643446"/>
          <a:ext cx="5715039" cy="121444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78735"/>
                <a:gridCol w="460363"/>
                <a:gridCol w="519549"/>
                <a:gridCol w="519549"/>
                <a:gridCol w="519549"/>
                <a:gridCol w="519549"/>
                <a:gridCol w="519549"/>
                <a:gridCol w="519549"/>
                <a:gridCol w="519549"/>
                <a:gridCol w="519549"/>
                <a:gridCol w="519549"/>
              </a:tblGrid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мм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0,376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0,752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1,128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1,504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1,88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2,256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2,632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3,009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3,385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3,761</a:t>
                      </a:r>
                    </a:p>
                  </a:txBody>
                  <a:tcPr marL="7620" marR="7620" marT="7620" marB="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42852"/>
            <a:ext cx="7500990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Задание 1</a:t>
            </a:r>
          </a:p>
          <a:p>
            <a:endParaRPr lang="ru-RU" sz="2000" dirty="0" smtClean="0"/>
          </a:p>
          <a:p>
            <a:r>
              <a:rPr lang="ru-RU" sz="2000" dirty="0" smtClean="0"/>
              <a:t>Перевести:</a:t>
            </a:r>
          </a:p>
          <a:p>
            <a:r>
              <a:rPr lang="ru-RU" sz="2000" dirty="0" smtClean="0"/>
              <a:t>252 п → ц →кв</a:t>
            </a:r>
          </a:p>
          <a:p>
            <a:r>
              <a:rPr lang="ru-RU" sz="2000" dirty="0" smtClean="0"/>
              <a:t>Решение:</a:t>
            </a:r>
          </a:p>
          <a:p>
            <a:r>
              <a:rPr lang="ru-RU" sz="2000" dirty="0" smtClean="0"/>
              <a:t>252п : 4 = 21 ц</a:t>
            </a:r>
          </a:p>
          <a:p>
            <a:r>
              <a:rPr lang="ru-RU" sz="2000" dirty="0" smtClean="0"/>
              <a:t>21 ц : 4 = 5,25 кв</a:t>
            </a:r>
          </a:p>
          <a:p>
            <a:r>
              <a:rPr lang="ru-RU" sz="2000" dirty="0" smtClean="0"/>
              <a:t>Ответ: 21 ц; 5,25 кв</a:t>
            </a:r>
          </a:p>
          <a:p>
            <a:endParaRPr lang="ru-RU" sz="2000" dirty="0" smtClean="0"/>
          </a:p>
          <a:p>
            <a:r>
              <a:rPr lang="ru-RU" sz="2000" b="1" dirty="0" smtClean="0"/>
              <a:t>Задание 2</a:t>
            </a:r>
          </a:p>
          <a:p>
            <a:endParaRPr lang="ru-RU" sz="2000" dirty="0" smtClean="0"/>
          </a:p>
          <a:p>
            <a:r>
              <a:rPr lang="ru-RU" sz="2000" dirty="0" smtClean="0"/>
              <a:t>Перевести:</a:t>
            </a:r>
          </a:p>
          <a:p>
            <a:r>
              <a:rPr lang="ru-RU" sz="2000" dirty="0" smtClean="0"/>
              <a:t>4,5 кв → ц → п → мм</a:t>
            </a:r>
          </a:p>
          <a:p>
            <a:r>
              <a:rPr lang="ru-RU" sz="2000" dirty="0" smtClean="0"/>
              <a:t>Ответ, полученный в мм округляется до единиц.</a:t>
            </a:r>
          </a:p>
          <a:p>
            <a:r>
              <a:rPr lang="ru-RU" sz="2000" dirty="0" smtClean="0"/>
              <a:t>Решение:</a:t>
            </a:r>
          </a:p>
          <a:p>
            <a:r>
              <a:rPr lang="ru-RU" sz="2000" dirty="0" smtClean="0"/>
              <a:t>1)  		      3) </a:t>
            </a:r>
          </a:p>
          <a:p>
            <a:r>
              <a:rPr lang="ru-RU" sz="2000" dirty="0" smtClean="0"/>
              <a:t>2) </a:t>
            </a:r>
          </a:p>
          <a:p>
            <a:endParaRPr lang="ru-RU" sz="2000" dirty="0" smtClean="0"/>
          </a:p>
          <a:p>
            <a:r>
              <a:rPr lang="ru-RU" sz="2000" dirty="0" smtClean="0"/>
              <a:t>Ответ:  18 ц; 216 п; ≈81 мм</a:t>
            </a:r>
          </a:p>
          <a:p>
            <a:endParaRPr lang="ru-RU" sz="2400" dirty="0" smtClean="0"/>
          </a:p>
          <a:p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786322"/>
            <a:ext cx="1643074" cy="35719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4786322"/>
            <a:ext cx="2428892" cy="370179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072074"/>
            <a:ext cx="2030489" cy="357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357166"/>
            <a:ext cx="850112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Задания для самостоятельной работы:</a:t>
            </a:r>
          </a:p>
          <a:p>
            <a:endParaRPr lang="ru-RU" sz="2400" dirty="0" smtClean="0"/>
          </a:p>
          <a:p>
            <a:r>
              <a:rPr lang="ru-RU" sz="2000" b="1" dirty="0" smtClean="0"/>
              <a:t>Задание 1</a:t>
            </a:r>
          </a:p>
          <a:p>
            <a:endParaRPr lang="ru-RU" dirty="0" smtClean="0"/>
          </a:p>
          <a:p>
            <a:r>
              <a:rPr lang="ru-RU" dirty="0" smtClean="0"/>
              <a:t>Перевести:</a:t>
            </a:r>
          </a:p>
          <a:p>
            <a:r>
              <a:rPr lang="ru-RU" dirty="0" smtClean="0"/>
              <a:t>1 вариант: 96 п → ц → кв</a:t>
            </a:r>
          </a:p>
          <a:p>
            <a:r>
              <a:rPr lang="ru-RU" dirty="0" smtClean="0"/>
              <a:t>2 вариант: 432 п → ц → кв</a:t>
            </a:r>
          </a:p>
          <a:p>
            <a:r>
              <a:rPr lang="ru-RU" dirty="0" smtClean="0"/>
              <a:t>3 вариант: 540 п → ц → кв</a:t>
            </a:r>
          </a:p>
          <a:p>
            <a:r>
              <a:rPr lang="ru-RU" dirty="0" smtClean="0"/>
              <a:t>4 вариант: 576 п → ц → кв</a:t>
            </a:r>
          </a:p>
          <a:p>
            <a:r>
              <a:rPr lang="ru-RU" dirty="0" smtClean="0"/>
              <a:t> </a:t>
            </a:r>
          </a:p>
          <a:p>
            <a:r>
              <a:rPr lang="ru-RU" sz="2000" b="1" dirty="0" smtClean="0"/>
              <a:t>Задание 2</a:t>
            </a:r>
          </a:p>
          <a:p>
            <a:endParaRPr lang="ru-RU" dirty="0" smtClean="0"/>
          </a:p>
          <a:p>
            <a:r>
              <a:rPr lang="ru-RU" dirty="0" smtClean="0"/>
              <a:t>Перевести:</a:t>
            </a:r>
          </a:p>
          <a:p>
            <a:r>
              <a:rPr lang="ru-RU" dirty="0" smtClean="0"/>
              <a:t>1 вариант: 7,25 кв → ц → п → мм</a:t>
            </a:r>
          </a:p>
          <a:p>
            <a:r>
              <a:rPr lang="ru-RU" dirty="0" smtClean="0"/>
              <a:t>2 вариант: 8,5 кв → ц → п → мм</a:t>
            </a:r>
          </a:p>
          <a:p>
            <a:r>
              <a:rPr lang="ru-RU" dirty="0" smtClean="0"/>
              <a:t>3 вариант: 14,25 кв → ц → п → мм</a:t>
            </a:r>
          </a:p>
          <a:p>
            <a:r>
              <a:rPr lang="ru-RU" dirty="0" smtClean="0"/>
              <a:t>4 вариант: 25,5 кв → ц → п → мм</a:t>
            </a:r>
          </a:p>
          <a:p>
            <a:endParaRPr lang="ru-RU" dirty="0" smtClean="0"/>
          </a:p>
          <a:p>
            <a:r>
              <a:rPr lang="ru-RU" i="1" dirty="0" smtClean="0"/>
              <a:t>Ответ, полученный в мм округлить до единиц.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35824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Ответы к 1-ому заданию:</a:t>
            </a:r>
          </a:p>
          <a:p>
            <a:endParaRPr lang="ru-RU" dirty="0" smtClean="0"/>
          </a:p>
          <a:p>
            <a:r>
              <a:rPr lang="ru-RU" dirty="0" smtClean="0"/>
              <a:t>1 вариант: 8 ц; 2 кв</a:t>
            </a:r>
          </a:p>
          <a:p>
            <a:r>
              <a:rPr lang="ru-RU" dirty="0" smtClean="0"/>
              <a:t>2 вариант: 36 ц; 9 кв</a:t>
            </a:r>
          </a:p>
          <a:p>
            <a:r>
              <a:rPr lang="ru-RU" dirty="0" smtClean="0"/>
              <a:t>3 вариант: 45 ц; 11,25 кв</a:t>
            </a:r>
          </a:p>
          <a:p>
            <a:r>
              <a:rPr lang="ru-RU" dirty="0" smtClean="0"/>
              <a:t>4вариант: 48 ц; 12 кв</a:t>
            </a:r>
          </a:p>
          <a:p>
            <a:r>
              <a:rPr lang="ru-RU" dirty="0" smtClean="0"/>
              <a:t> </a:t>
            </a:r>
          </a:p>
          <a:p>
            <a:r>
              <a:rPr lang="ru-RU" sz="2000" b="1" dirty="0" smtClean="0"/>
              <a:t>Ответы к 2-ому заданию:</a:t>
            </a:r>
          </a:p>
          <a:p>
            <a:endParaRPr lang="ru-RU" dirty="0" smtClean="0"/>
          </a:p>
          <a:p>
            <a:r>
              <a:rPr lang="ru-RU" dirty="0" smtClean="0"/>
              <a:t>1 вариант: 29 ц; 348 п; ≈131 мм</a:t>
            </a:r>
          </a:p>
          <a:p>
            <a:r>
              <a:rPr lang="ru-RU" dirty="0" smtClean="0"/>
              <a:t>2 вариант: 34 ц; 408 п; ≈153 мм</a:t>
            </a:r>
          </a:p>
          <a:p>
            <a:r>
              <a:rPr lang="ru-RU" dirty="0" smtClean="0"/>
              <a:t>3 вариант: 57 ц; 684 п; ≈257 мм</a:t>
            </a:r>
          </a:p>
          <a:p>
            <a:r>
              <a:rPr lang="ru-RU" dirty="0" smtClean="0"/>
              <a:t>4 вариант: 102 ц; 1224 п; ≈460 мм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357298"/>
            <a:ext cx="9001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Спасибо за внимание !</a:t>
            </a:r>
            <a:endParaRPr lang="ru-RU" sz="60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283</Words>
  <PresentationFormat>Экран (4:3)</PresentationFormat>
  <Paragraphs>88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Профессия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</dc:title>
  <cp:lastModifiedBy>Admin</cp:lastModifiedBy>
  <cp:revision>5</cp:revision>
  <dcterms:modified xsi:type="dcterms:W3CDTF">2010-05-16T14:23:50Z</dcterms:modified>
</cp:coreProperties>
</file>