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" initials="1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4-14T15:01:36.218" idx="1">
    <p:pos x="-5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9436-ECC4-4AD5-9D32-CC0205CC4D2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1843-A524-46F5-BDAA-0AD323959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9436-ECC4-4AD5-9D32-CC0205CC4D2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1843-A524-46F5-BDAA-0AD323959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9436-ECC4-4AD5-9D32-CC0205CC4D2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1843-A524-46F5-BDAA-0AD323959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9436-ECC4-4AD5-9D32-CC0205CC4D2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1843-A524-46F5-BDAA-0AD323959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9436-ECC4-4AD5-9D32-CC0205CC4D2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1843-A524-46F5-BDAA-0AD323959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9436-ECC4-4AD5-9D32-CC0205CC4D2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1843-A524-46F5-BDAA-0AD323959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9436-ECC4-4AD5-9D32-CC0205CC4D2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1843-A524-46F5-BDAA-0AD323959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9436-ECC4-4AD5-9D32-CC0205CC4D2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1843-A524-46F5-BDAA-0AD323959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9436-ECC4-4AD5-9D32-CC0205CC4D2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1843-A524-46F5-BDAA-0AD323959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9436-ECC4-4AD5-9D32-CC0205CC4D2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1843-A524-46F5-BDAA-0AD323959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79436-ECC4-4AD5-9D32-CC0205CC4D2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B1843-A524-46F5-BDAA-0AD323959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79436-ECC4-4AD5-9D32-CC0205CC4D2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B1843-A524-46F5-BDAA-0AD323959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43852" cy="1584327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Тема урока:</a:t>
            </a:r>
            <a:br>
              <a:rPr lang="ru-RU" sz="6000" b="1" dirty="0" smtClean="0"/>
            </a:br>
            <a:r>
              <a:rPr lang="ru-RU" sz="6000" b="1" dirty="0" smtClean="0"/>
              <a:t>«Практикум по решению уравнений»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5071" y="3799630"/>
            <a:ext cx="6400800" cy="1752600"/>
          </a:xfrm>
        </p:spPr>
        <p:txBody>
          <a:bodyPr/>
          <a:lstStyle/>
          <a:p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Решите уравнение:</a:t>
            </a:r>
            <a:endParaRPr lang="ru-RU" sz="6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   </a:t>
            </a:r>
          </a:p>
          <a:p>
            <a:pPr>
              <a:buNone/>
            </a:pPr>
            <a:r>
              <a:rPr lang="ru-RU" sz="4000" b="1" dirty="0"/>
              <a:t> </a:t>
            </a:r>
            <a:r>
              <a:rPr lang="ru-RU" sz="4000" b="1" dirty="0" smtClean="0"/>
              <a:t>   </a:t>
            </a:r>
            <a:r>
              <a:rPr lang="ru-RU" sz="4000" b="1" dirty="0" smtClean="0"/>
              <a:t>( </a:t>
            </a:r>
            <a:r>
              <a:rPr lang="ru-RU" sz="4000" b="1" dirty="0" err="1" smtClean="0"/>
              <a:t>х</a:t>
            </a:r>
            <a:r>
              <a:rPr lang="ru-RU" sz="4000" b="1" dirty="0" smtClean="0"/>
              <a:t> + 1)( </a:t>
            </a:r>
            <a:r>
              <a:rPr lang="ru-RU" sz="4000" b="1" dirty="0" err="1" smtClean="0"/>
              <a:t>х</a:t>
            </a:r>
            <a:r>
              <a:rPr lang="ru-RU" sz="4000" b="1" dirty="0" smtClean="0"/>
              <a:t>² + 2) + ( </a:t>
            </a:r>
            <a:r>
              <a:rPr lang="ru-RU" sz="4000" b="1" dirty="0" err="1" smtClean="0"/>
              <a:t>х</a:t>
            </a:r>
            <a:r>
              <a:rPr lang="ru-RU" sz="4000" b="1" dirty="0" smtClean="0"/>
              <a:t> + 2)( </a:t>
            </a:r>
            <a:r>
              <a:rPr lang="ru-RU" sz="4000" b="1" dirty="0" err="1" smtClean="0"/>
              <a:t>х</a:t>
            </a:r>
            <a:r>
              <a:rPr lang="ru-RU" sz="4000" b="1" dirty="0" smtClean="0"/>
              <a:t>² + 1) = 2.</a:t>
            </a:r>
            <a:endParaRPr lang="ru-RU" sz="40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Ответ:</a:t>
            </a:r>
            <a:endParaRPr lang="ru-RU" sz="6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000" b="1" dirty="0"/>
              <a:t> </a:t>
            </a:r>
            <a:r>
              <a:rPr lang="ru-RU" sz="4000" b="1" dirty="0" smtClean="0"/>
              <a:t>                             </a:t>
            </a:r>
            <a:r>
              <a:rPr lang="ru-RU" sz="4000" b="1" dirty="0" err="1" smtClean="0"/>
              <a:t>х</a:t>
            </a:r>
            <a:r>
              <a:rPr lang="ru-RU" sz="4000" b="1" dirty="0" smtClean="0"/>
              <a:t> </a:t>
            </a:r>
            <a:r>
              <a:rPr lang="ru-RU" sz="4000" b="1" dirty="0" smtClean="0"/>
              <a:t>= -1.</a:t>
            </a:r>
            <a:endParaRPr lang="ru-RU" sz="4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Теоретический опрос</a:t>
            </a:r>
            <a:endParaRPr lang="ru-RU" sz="6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5800" b="1" dirty="0" smtClean="0"/>
              <a:t>Охарактеризуйте данное уравнение и укажите метод его решения:</a:t>
            </a:r>
          </a:p>
          <a:p>
            <a:pPr>
              <a:buNone/>
            </a:pPr>
            <a:r>
              <a:rPr lang="ru-RU" sz="5100" b="1" dirty="0" smtClean="0"/>
              <a:t> а) ах⁴ + </a:t>
            </a:r>
            <a:r>
              <a:rPr lang="en-US" sz="5100" b="1" dirty="0" smtClean="0"/>
              <a:t>bx² + c = 0;</a:t>
            </a:r>
          </a:p>
          <a:p>
            <a:pPr>
              <a:buNone/>
            </a:pPr>
            <a:r>
              <a:rPr lang="ru-RU" sz="5100" b="1" dirty="0" smtClean="0"/>
              <a:t>б) ах⁴ ±</a:t>
            </a:r>
            <a:r>
              <a:rPr lang="en-US" sz="5100" b="1" dirty="0" smtClean="0"/>
              <a:t>bx³ +cx² ± </a:t>
            </a:r>
            <a:r>
              <a:rPr lang="en-US" sz="5100" b="1" dirty="0" err="1" smtClean="0"/>
              <a:t>bx</a:t>
            </a:r>
            <a:r>
              <a:rPr lang="en-US" sz="5100" b="1" dirty="0" smtClean="0"/>
              <a:t> + a = 0</a:t>
            </a:r>
            <a:r>
              <a:rPr lang="ru-RU" sz="5100" b="1" dirty="0" smtClean="0"/>
              <a:t>;</a:t>
            </a:r>
          </a:p>
          <a:p>
            <a:pPr>
              <a:buNone/>
            </a:pPr>
            <a:r>
              <a:rPr lang="ru-RU" sz="5100" b="1" dirty="0" smtClean="0"/>
              <a:t>в) ах³ + </a:t>
            </a:r>
            <a:r>
              <a:rPr lang="en-US" sz="5100" b="1" dirty="0" smtClean="0"/>
              <a:t>bx² + </a:t>
            </a:r>
            <a:r>
              <a:rPr lang="en-US" sz="5100" b="1" dirty="0" err="1" smtClean="0"/>
              <a:t>bx</a:t>
            </a:r>
            <a:r>
              <a:rPr lang="en-US" sz="5100" b="1" dirty="0" smtClean="0"/>
              <a:t> + a = 0</a:t>
            </a:r>
            <a:r>
              <a:rPr lang="en-US" sz="5100" b="1" dirty="0" smtClean="0"/>
              <a:t>;</a:t>
            </a:r>
            <a:endParaRPr lang="ru-RU" sz="5100" b="1" dirty="0" smtClean="0"/>
          </a:p>
          <a:p>
            <a:pPr>
              <a:buNone/>
            </a:pPr>
            <a:r>
              <a:rPr lang="ru-RU" sz="5100" b="1" dirty="0" smtClean="0"/>
              <a:t>г</a:t>
            </a:r>
            <a:r>
              <a:rPr lang="en-US" sz="5100" b="1" dirty="0" smtClean="0"/>
              <a:t>)  _</a:t>
            </a:r>
            <a:r>
              <a:rPr lang="en-US" sz="5100" b="1" u="sng" dirty="0" smtClean="0"/>
              <a:t>Ax</a:t>
            </a:r>
            <a:r>
              <a:rPr lang="en-US" sz="5100" b="1" dirty="0" smtClean="0"/>
              <a:t>____    =      ____</a:t>
            </a:r>
            <a:r>
              <a:rPr lang="en-US" sz="5100" b="1" u="sng" dirty="0" err="1" smtClean="0"/>
              <a:t>Bx</a:t>
            </a:r>
            <a:r>
              <a:rPr lang="en-US" sz="5100" b="1" dirty="0" smtClean="0"/>
              <a:t>___  = c; </a:t>
            </a:r>
          </a:p>
          <a:p>
            <a:pPr>
              <a:buNone/>
            </a:pPr>
            <a:r>
              <a:rPr lang="en-US" sz="5100" b="1" dirty="0" smtClean="0"/>
              <a:t> </a:t>
            </a:r>
            <a:r>
              <a:rPr lang="en-US" sz="5100" b="1" dirty="0" smtClean="0"/>
              <a:t>    ax² +</a:t>
            </a:r>
            <a:r>
              <a:rPr lang="en-US" sz="5100" b="1" dirty="0" err="1" smtClean="0"/>
              <a:t>b₁x</a:t>
            </a:r>
            <a:r>
              <a:rPr lang="en-US" sz="5100" b="1" dirty="0" smtClean="0"/>
              <a:t> +c         ax² + </a:t>
            </a:r>
            <a:r>
              <a:rPr lang="en-US" sz="5100" b="1" dirty="0" err="1" smtClean="0"/>
              <a:t>b₂x</a:t>
            </a:r>
            <a:r>
              <a:rPr lang="en-US" sz="5100" b="1" dirty="0" smtClean="0"/>
              <a:t> + c</a:t>
            </a:r>
          </a:p>
          <a:p>
            <a:pPr>
              <a:buNone/>
            </a:pPr>
            <a:r>
              <a:rPr lang="en-US" sz="5100" b="1" dirty="0" smtClean="0"/>
              <a:t> </a:t>
            </a:r>
            <a:r>
              <a:rPr lang="en-US" sz="5100" b="1" dirty="0" smtClean="0"/>
              <a:t>     _</a:t>
            </a:r>
            <a:r>
              <a:rPr lang="en-US" sz="5100" b="1" u="sng" dirty="0" smtClean="0"/>
              <a:t>ax² + </a:t>
            </a:r>
            <a:r>
              <a:rPr lang="en-US" sz="5100" b="1" u="sng" dirty="0" err="1" smtClean="0"/>
              <a:t>b₁x</a:t>
            </a:r>
            <a:r>
              <a:rPr lang="en-US" sz="5100" b="1" u="sng" dirty="0" smtClean="0"/>
              <a:t> + c  </a:t>
            </a:r>
            <a:r>
              <a:rPr lang="en-US" sz="5100" b="1" dirty="0" smtClean="0"/>
              <a:t>=  </a:t>
            </a:r>
            <a:r>
              <a:rPr lang="en-US" sz="5100" b="1" u="sng" dirty="0" smtClean="0"/>
              <a:t>Ax________ ;</a:t>
            </a:r>
          </a:p>
          <a:p>
            <a:pPr>
              <a:buNone/>
            </a:pPr>
            <a:r>
              <a:rPr lang="en-US" sz="5100" b="1" dirty="0" smtClean="0"/>
              <a:t> </a:t>
            </a:r>
            <a:r>
              <a:rPr lang="en-US" sz="5100" b="1" dirty="0" smtClean="0"/>
              <a:t>        ax² +</a:t>
            </a:r>
            <a:r>
              <a:rPr lang="en-US" sz="5100" b="1" dirty="0" err="1" smtClean="0"/>
              <a:t>b₂x</a:t>
            </a:r>
            <a:r>
              <a:rPr lang="en-US" sz="5100" b="1" dirty="0" smtClean="0"/>
              <a:t> + c      ax² + </a:t>
            </a:r>
            <a:r>
              <a:rPr lang="en-US" sz="5100" b="1" dirty="0" err="1" smtClean="0"/>
              <a:t>b₃x</a:t>
            </a:r>
            <a:r>
              <a:rPr lang="en-US" sz="5100" b="1" dirty="0" smtClean="0"/>
              <a:t> + c</a:t>
            </a:r>
          </a:p>
          <a:p>
            <a:pPr>
              <a:buNone/>
            </a:pPr>
            <a:r>
              <a:rPr lang="en-US" sz="5100" b="1" dirty="0" smtClean="0"/>
              <a:t>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Теоретический опрос</a:t>
            </a:r>
            <a:endParaRPr lang="ru-RU" sz="6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err="1" smtClean="0"/>
              <a:t>д</a:t>
            </a:r>
            <a:r>
              <a:rPr lang="ru-RU" b="1" dirty="0" smtClean="0"/>
              <a:t>) (</a:t>
            </a:r>
            <a:r>
              <a:rPr lang="ru-RU" b="1" dirty="0" err="1" smtClean="0"/>
              <a:t>х</a:t>
            </a:r>
            <a:r>
              <a:rPr lang="ru-RU" b="1" dirty="0" smtClean="0"/>
              <a:t> – а)( </a:t>
            </a:r>
            <a:r>
              <a:rPr lang="ru-RU" b="1" dirty="0" err="1" smtClean="0"/>
              <a:t>х</a:t>
            </a:r>
            <a:r>
              <a:rPr lang="ru-RU" b="1" dirty="0" smtClean="0"/>
              <a:t> –</a:t>
            </a:r>
            <a:r>
              <a:rPr lang="en-US" b="1" dirty="0" smtClean="0"/>
              <a:t>b)( x – c)( [ -d) = Ax²;</a:t>
            </a:r>
          </a:p>
          <a:p>
            <a:pPr>
              <a:buNone/>
            </a:pPr>
            <a:r>
              <a:rPr lang="en-US" b="1" dirty="0" smtClean="0"/>
              <a:t>e) (x – a)⁴ + (x - b)⁴ = A.</a:t>
            </a:r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Домашнее задание</a:t>
            </a:r>
            <a:endParaRPr lang="ru-RU" sz="6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/>
              <a:t> Решите уравнение:</a:t>
            </a:r>
          </a:p>
          <a:p>
            <a:pPr>
              <a:buNone/>
            </a:pPr>
            <a:r>
              <a:rPr lang="ru-RU" b="1" dirty="0" smtClean="0"/>
              <a:t>а) 4( </a:t>
            </a:r>
            <a:r>
              <a:rPr lang="ru-RU" b="1" dirty="0" err="1" smtClean="0"/>
              <a:t>х</a:t>
            </a:r>
            <a:r>
              <a:rPr lang="ru-RU" b="1" dirty="0" smtClean="0"/>
              <a:t>² - </a:t>
            </a:r>
            <a:r>
              <a:rPr lang="ru-RU" b="1" dirty="0" err="1" smtClean="0"/>
              <a:t>х</a:t>
            </a:r>
            <a:r>
              <a:rPr lang="ru-RU" b="1" dirty="0" smtClean="0"/>
              <a:t> + 1) – 6х²( </a:t>
            </a:r>
            <a:r>
              <a:rPr lang="ru-RU" b="1" dirty="0" err="1" smtClean="0"/>
              <a:t>х</a:t>
            </a:r>
            <a:r>
              <a:rPr lang="ru-RU" b="1" dirty="0" smtClean="0"/>
              <a:t>² - </a:t>
            </a:r>
            <a:r>
              <a:rPr lang="ru-RU" b="1" dirty="0" err="1" smtClean="0"/>
              <a:t>х</a:t>
            </a:r>
            <a:r>
              <a:rPr lang="ru-RU" b="1" dirty="0" smtClean="0"/>
              <a:t> + 1)² + 5х⁴ = 0;</a:t>
            </a:r>
          </a:p>
          <a:p>
            <a:pPr>
              <a:buNone/>
            </a:pPr>
            <a:r>
              <a:rPr lang="ru-RU" b="1" dirty="0" smtClean="0"/>
              <a:t>б) 6х⁴ - 5х³ - 5х + 6 = 0.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Цель урока:</a:t>
            </a:r>
            <a:endParaRPr lang="ru-RU" sz="6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Повторить методы решения уравнений;</a:t>
            </a:r>
          </a:p>
          <a:p>
            <a:r>
              <a:rPr lang="ru-RU" sz="4000" dirty="0" smtClean="0"/>
              <a:t>Проверить умения и навыки учащихся решения неравенства и уравнений, содержащих абсолютную величину.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Проверка домашнего задания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/>
              <a:t>Решить неравенство</a:t>
            </a:r>
          </a:p>
          <a:p>
            <a:pPr>
              <a:buNone/>
            </a:pPr>
            <a:r>
              <a:rPr lang="en-US" dirty="0" smtClean="0"/>
              <a:t>|x²</a:t>
            </a:r>
            <a:r>
              <a:rPr lang="ru-RU" dirty="0" smtClean="0"/>
              <a:t> - 3х + 2</a:t>
            </a:r>
            <a:r>
              <a:rPr lang="en-US" dirty="0" smtClean="0"/>
              <a:t>|≤</a:t>
            </a:r>
            <a:r>
              <a:rPr lang="ru-RU" dirty="0" smtClean="0"/>
              <a:t> 5 - </a:t>
            </a:r>
            <a:r>
              <a:rPr lang="en-US" dirty="0" smtClean="0"/>
              <a:t>| 2x + 1</a:t>
            </a:r>
            <a:r>
              <a:rPr lang="en-US" dirty="0" smtClean="0"/>
              <a:t>|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Ответ:</a:t>
            </a:r>
            <a:r>
              <a:rPr lang="ru-RU" dirty="0" smtClean="0"/>
              <a:t> (5 - √41)/2 ≤ </a:t>
            </a:r>
            <a:r>
              <a:rPr lang="ru-RU" dirty="0" err="1" smtClean="0"/>
              <a:t>х</a:t>
            </a:r>
            <a:r>
              <a:rPr lang="ru-RU" dirty="0" smtClean="0"/>
              <a:t> ≤ 2.</a:t>
            </a:r>
            <a:fld id="{A486408E-6649-43ED-8457-0C91265000F9}" type="slidenum">
              <a:rPr lang="ru-RU" smtClean="0"/>
              <a:pPr>
                <a:buNone/>
              </a:pPr>
              <a:t>3</a:t>
            </a:fld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Решите уравнение</a:t>
            </a:r>
            <a:endParaRPr lang="ru-RU" sz="6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| |x³ + x² - 1| - 4| = x³ - x² + 3</a:t>
            </a:r>
            <a:r>
              <a:rPr lang="en-US" dirty="0" smtClean="0"/>
              <a:t>.</a:t>
            </a:r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b="1" dirty="0" smtClean="0"/>
              <a:t>Ответ</a:t>
            </a:r>
            <a:r>
              <a:rPr lang="ru-RU" dirty="0" smtClean="0"/>
              <a:t>: </a:t>
            </a:r>
            <a:r>
              <a:rPr lang="ru-RU" dirty="0" err="1" smtClean="0"/>
              <a:t>х</a:t>
            </a:r>
            <a:r>
              <a:rPr lang="ru-RU" dirty="0" smtClean="0"/>
              <a:t> = 2, </a:t>
            </a:r>
            <a:r>
              <a:rPr lang="ru-RU" dirty="0" err="1" smtClean="0"/>
              <a:t>х</a:t>
            </a:r>
            <a:r>
              <a:rPr lang="ru-RU" dirty="0" smtClean="0"/>
              <a:t> = 1, </a:t>
            </a:r>
            <a:r>
              <a:rPr lang="ru-RU" dirty="0" err="1" smtClean="0"/>
              <a:t>х</a:t>
            </a:r>
            <a:r>
              <a:rPr lang="ru-RU" dirty="0" smtClean="0"/>
              <a:t> = 0.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i="1" dirty="0" smtClean="0"/>
              <a:t>Самостоятельная работа</a:t>
            </a:r>
            <a:endParaRPr lang="ru-RU" sz="4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Вариант №1</a:t>
            </a:r>
          </a:p>
          <a:p>
            <a:r>
              <a:rPr lang="ru-RU" dirty="0" smtClean="0"/>
              <a:t>Решите уравнение: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|2x </a:t>
            </a:r>
            <a:r>
              <a:rPr lang="en-US" dirty="0" smtClean="0"/>
              <a:t>+1</a:t>
            </a:r>
            <a:r>
              <a:rPr lang="en-US" dirty="0" smtClean="0"/>
              <a:t>|+|5 </a:t>
            </a:r>
            <a:r>
              <a:rPr lang="en-US" dirty="0" smtClean="0"/>
              <a:t>–3x</a:t>
            </a:r>
            <a:r>
              <a:rPr lang="en-US" dirty="0" smtClean="0"/>
              <a:t>|+1– </a:t>
            </a:r>
            <a:r>
              <a:rPr lang="en-US" dirty="0" smtClean="0"/>
              <a:t>4x=</a:t>
            </a:r>
            <a:r>
              <a:rPr lang="ru-RU" dirty="0" smtClean="0"/>
              <a:t>0.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ru-RU" dirty="0" smtClean="0"/>
              <a:t>Решите неравенство:</a:t>
            </a:r>
          </a:p>
          <a:p>
            <a:pPr>
              <a:buNone/>
            </a:pPr>
            <a:r>
              <a:rPr lang="ru-RU" dirty="0" err="1" smtClean="0"/>
              <a:t>х</a:t>
            </a:r>
            <a:r>
              <a:rPr lang="ru-RU" dirty="0" smtClean="0"/>
              <a:t>² </a:t>
            </a:r>
            <a:r>
              <a:rPr lang="ru-RU" dirty="0" smtClean="0"/>
              <a:t>+| </a:t>
            </a:r>
            <a:r>
              <a:rPr lang="ru-RU" dirty="0" err="1" smtClean="0"/>
              <a:t>х</a:t>
            </a:r>
            <a:r>
              <a:rPr lang="ru-RU" dirty="0" smtClean="0"/>
              <a:t> – 1|≤ 5.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Вариант №2</a:t>
            </a:r>
          </a:p>
          <a:p>
            <a:r>
              <a:rPr lang="ru-RU" dirty="0" smtClean="0"/>
              <a:t>Решите </a:t>
            </a:r>
            <a:r>
              <a:rPr lang="ru-RU" dirty="0" smtClean="0"/>
              <a:t>уравнение:</a:t>
            </a:r>
          </a:p>
          <a:p>
            <a:pPr>
              <a:buNone/>
            </a:pPr>
            <a:r>
              <a:rPr lang="ru-RU" dirty="0" smtClean="0"/>
              <a:t>|3х² + 5х - 4| = 2х – 1.</a:t>
            </a:r>
          </a:p>
          <a:p>
            <a:r>
              <a:rPr lang="ru-RU" dirty="0" smtClean="0"/>
              <a:t>Решите неравенство:</a:t>
            </a:r>
          </a:p>
          <a:p>
            <a:pPr>
              <a:buNone/>
            </a:pPr>
            <a:r>
              <a:rPr lang="ru-RU" dirty="0" smtClean="0"/>
              <a:t>|2х + 1</a:t>
            </a:r>
            <a:r>
              <a:rPr lang="ru-RU" dirty="0" smtClean="0"/>
              <a:t>|+|</a:t>
            </a:r>
            <a:r>
              <a:rPr lang="ru-RU" dirty="0" smtClean="0"/>
              <a:t>3х + 2|≤ 5х + </a:t>
            </a:r>
            <a:r>
              <a:rPr lang="ru-RU" dirty="0" smtClean="0"/>
              <a:t>3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Кто быстрее</a:t>
            </a:r>
            <a:endParaRPr lang="ru-RU" sz="6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Разложите на множители:</a:t>
            </a:r>
          </a:p>
          <a:p>
            <a:pPr>
              <a:buNone/>
            </a:pPr>
            <a:r>
              <a:rPr lang="ru-RU" sz="4000" dirty="0" smtClean="0"/>
              <a:t>            </a:t>
            </a:r>
          </a:p>
          <a:p>
            <a:pPr>
              <a:buNone/>
            </a:pPr>
            <a:r>
              <a:rPr lang="ru-RU" sz="4000" b="1" dirty="0"/>
              <a:t> </a:t>
            </a:r>
            <a:r>
              <a:rPr lang="ru-RU" sz="4000" b="1" dirty="0" smtClean="0"/>
              <a:t>             </a:t>
            </a:r>
            <a:r>
              <a:rPr lang="ru-RU" sz="4000" b="1" dirty="0" err="1" smtClean="0"/>
              <a:t>х</a:t>
            </a:r>
            <a:r>
              <a:rPr lang="ru-RU" sz="4000" b="1" dirty="0" smtClean="0"/>
              <a:t>³ </a:t>
            </a:r>
            <a:r>
              <a:rPr lang="ru-RU" sz="4000" b="1" dirty="0" smtClean="0"/>
              <a:t>- 6х² + 11х – 6.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Ответ:</a:t>
            </a:r>
            <a:endParaRPr lang="ru-RU" sz="6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</a:t>
            </a:r>
          </a:p>
          <a:p>
            <a:pPr>
              <a:buNone/>
            </a:pPr>
            <a:r>
              <a:rPr lang="ru-RU" b="1" i="1" dirty="0"/>
              <a:t> </a:t>
            </a:r>
            <a:r>
              <a:rPr lang="ru-RU" b="1" i="1" dirty="0" smtClean="0"/>
              <a:t>                    </a:t>
            </a:r>
            <a:r>
              <a:rPr lang="ru-RU" b="1" i="1" dirty="0" smtClean="0"/>
              <a:t> </a:t>
            </a:r>
            <a:r>
              <a:rPr lang="ru-RU" sz="4400" b="1" i="1" dirty="0" smtClean="0"/>
              <a:t>( </a:t>
            </a:r>
            <a:r>
              <a:rPr lang="ru-RU" sz="4400" b="1" i="1" dirty="0" err="1" smtClean="0"/>
              <a:t>х</a:t>
            </a:r>
            <a:r>
              <a:rPr lang="ru-RU" sz="4400" b="1" i="1" dirty="0" smtClean="0"/>
              <a:t> – 1)( </a:t>
            </a:r>
            <a:r>
              <a:rPr lang="ru-RU" sz="4400" b="1" i="1" dirty="0" err="1" smtClean="0"/>
              <a:t>х</a:t>
            </a:r>
            <a:r>
              <a:rPr lang="ru-RU" sz="4400" b="1" i="1" dirty="0" smtClean="0"/>
              <a:t> – 2)( </a:t>
            </a:r>
            <a:r>
              <a:rPr lang="ru-RU" sz="4400" b="1" i="1" dirty="0" err="1" smtClean="0"/>
              <a:t>х</a:t>
            </a:r>
            <a:r>
              <a:rPr lang="ru-RU" sz="4400" b="1" i="1" dirty="0" smtClean="0"/>
              <a:t> – 3).</a:t>
            </a:r>
            <a:endParaRPr lang="ru-RU" sz="4400" b="1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Решите уравнение:</a:t>
            </a:r>
            <a:endParaRPr lang="ru-RU" sz="6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000" b="1" i="1" dirty="0" smtClean="0"/>
          </a:p>
          <a:p>
            <a:pPr>
              <a:buNone/>
            </a:pPr>
            <a:r>
              <a:rPr lang="ru-RU" sz="4000" b="1" dirty="0"/>
              <a:t> </a:t>
            </a:r>
            <a:r>
              <a:rPr lang="ru-RU" sz="4000" b="1" dirty="0" smtClean="0"/>
              <a:t>           </a:t>
            </a:r>
            <a:r>
              <a:rPr lang="ru-RU" sz="4000" b="1" dirty="0" smtClean="0"/>
              <a:t>Х</a:t>
            </a:r>
            <a:r>
              <a:rPr lang="ru-RU" sz="4000" b="1" dirty="0" smtClean="0"/>
              <a:t>⁵ - 2х³ - 3х² + 6 = 0.</a:t>
            </a:r>
            <a:endParaRPr lang="ru-RU" sz="40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Ответ:</a:t>
            </a:r>
            <a:endParaRPr lang="ru-RU" sz="6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000" b="1" i="1" dirty="0" smtClean="0"/>
          </a:p>
          <a:p>
            <a:pPr>
              <a:buNone/>
            </a:pPr>
            <a:r>
              <a:rPr lang="ru-RU" sz="4000" b="1" i="1" dirty="0"/>
              <a:t> </a:t>
            </a:r>
            <a:r>
              <a:rPr lang="ru-RU" sz="4000" b="1" i="1" dirty="0" smtClean="0"/>
              <a:t>             </a:t>
            </a:r>
            <a:r>
              <a:rPr lang="ru-RU" sz="4000" b="1" i="1" dirty="0" err="1" smtClean="0"/>
              <a:t>х</a:t>
            </a:r>
            <a:r>
              <a:rPr lang="ru-RU" sz="4000" b="1" i="1" dirty="0" smtClean="0"/>
              <a:t> </a:t>
            </a:r>
            <a:r>
              <a:rPr lang="ru-RU" sz="4000" b="1" i="1" dirty="0" smtClean="0"/>
              <a:t>= ± √2 или </a:t>
            </a:r>
            <a:r>
              <a:rPr lang="ru-RU" sz="4000" b="1" i="1" dirty="0" err="1" smtClean="0"/>
              <a:t>х</a:t>
            </a:r>
            <a:r>
              <a:rPr lang="ru-RU" sz="4000" b="1" i="1" dirty="0" smtClean="0"/>
              <a:t> = ³√3.</a:t>
            </a:r>
            <a:endParaRPr lang="ru-RU" sz="4000" b="1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</TotalTime>
  <Words>450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Тема урока: «Практикум по решению уравнений»</vt:lpstr>
      <vt:lpstr>Цель урока:</vt:lpstr>
      <vt:lpstr>Проверка домашнего задания</vt:lpstr>
      <vt:lpstr>Решите уравнение</vt:lpstr>
      <vt:lpstr>Самостоятельная работа</vt:lpstr>
      <vt:lpstr>Кто быстрее</vt:lpstr>
      <vt:lpstr>Ответ:</vt:lpstr>
      <vt:lpstr>Решите уравнение:</vt:lpstr>
      <vt:lpstr>Ответ:</vt:lpstr>
      <vt:lpstr>Решите уравнение:</vt:lpstr>
      <vt:lpstr>Ответ:</vt:lpstr>
      <vt:lpstr>Теоретический опрос</vt:lpstr>
      <vt:lpstr>Теоретический опрос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«Практикум по решению уравнений»</dc:title>
  <dc:creator>1</dc:creator>
  <cp:lastModifiedBy>1</cp:lastModifiedBy>
  <cp:revision>17</cp:revision>
  <dcterms:created xsi:type="dcterms:W3CDTF">2013-04-14T11:56:25Z</dcterms:created>
  <dcterms:modified xsi:type="dcterms:W3CDTF">2013-04-15T17:23:35Z</dcterms:modified>
</cp:coreProperties>
</file>