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image" Target="../media/image4.emf"/><Relationship Id="rId7" Type="http://schemas.openxmlformats.org/officeDocument/2006/relationships/image" Target="../media/image8.emf"/><Relationship Id="rId2" Type="http://schemas.openxmlformats.org/officeDocument/2006/relationships/image" Target="../media/image3.emf"/><Relationship Id="rId1" Type="http://schemas.openxmlformats.org/officeDocument/2006/relationships/image" Target="../media/image2.emf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Word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13" Type="http://schemas.openxmlformats.org/officeDocument/2006/relationships/package" Target="../embeddings/_________Microsoft_Word7.docx"/><Relationship Id="rId18" Type="http://schemas.openxmlformats.org/officeDocument/2006/relationships/image" Target="../media/image9.emf"/><Relationship Id="rId3" Type="http://schemas.openxmlformats.org/officeDocument/2006/relationships/package" Target="../embeddings/_________Microsoft_Word2.docx"/><Relationship Id="rId7" Type="http://schemas.openxmlformats.org/officeDocument/2006/relationships/package" Target="../embeddings/_________Microsoft_Word4.docx"/><Relationship Id="rId12" Type="http://schemas.openxmlformats.org/officeDocument/2006/relationships/image" Target="../media/image6.emf"/><Relationship Id="rId17" Type="http://schemas.openxmlformats.org/officeDocument/2006/relationships/package" Target="../embeddings/_________Microsoft_Word9.docx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8.e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emf"/><Relationship Id="rId11" Type="http://schemas.openxmlformats.org/officeDocument/2006/relationships/package" Target="../embeddings/_________Microsoft_Word6.docx"/><Relationship Id="rId5" Type="http://schemas.openxmlformats.org/officeDocument/2006/relationships/package" Target="../embeddings/_________Microsoft_Word3.docx"/><Relationship Id="rId15" Type="http://schemas.openxmlformats.org/officeDocument/2006/relationships/package" Target="../embeddings/_________Microsoft_Word8.docx"/><Relationship Id="rId10" Type="http://schemas.openxmlformats.org/officeDocument/2006/relationships/image" Target="../media/image5.emf"/><Relationship Id="rId4" Type="http://schemas.openxmlformats.org/officeDocument/2006/relationships/image" Target="../media/image2.emf"/><Relationship Id="rId9" Type="http://schemas.openxmlformats.org/officeDocument/2006/relationships/package" Target="../embeddings/_________Microsoft_Word5.docx"/><Relationship Id="rId1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Метод введения новой переменной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384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124744"/>
            <a:ext cx="6840760" cy="4257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ts val="400"/>
              </a:spcBef>
              <a:spcAft>
                <a:spcPct val="0"/>
              </a:spcAft>
              <a:buClr>
                <a:srgbClr val="0F6FC6"/>
              </a:buClr>
              <a:buSzPct val="68000"/>
            </a:pPr>
            <a:r>
              <a:rPr lang="ru-RU" sz="2800" dirty="0">
                <a:solidFill>
                  <a:srgbClr val="04617B"/>
                </a:solidFill>
                <a:latin typeface="Lucida Sans Unicode"/>
              </a:rPr>
              <a:t>Суть метода проста : если уравнение </a:t>
            </a:r>
            <a:r>
              <a:rPr lang="en-US" sz="2800" dirty="0">
                <a:solidFill>
                  <a:srgbClr val="04617B"/>
                </a:solidFill>
                <a:latin typeface="Lucida Sans Unicode"/>
              </a:rPr>
              <a:t>f(x) </a:t>
            </a:r>
            <a:r>
              <a:rPr lang="ru-RU" sz="2800" dirty="0">
                <a:solidFill>
                  <a:srgbClr val="04617B"/>
                </a:solidFill>
                <a:latin typeface="Lucida Sans Unicode"/>
              </a:rPr>
              <a:t>= 0 удалось преобразовать к виду </a:t>
            </a:r>
            <a:r>
              <a:rPr lang="en-US" sz="2800" dirty="0">
                <a:solidFill>
                  <a:srgbClr val="04617B"/>
                </a:solidFill>
                <a:latin typeface="Lucida Sans Unicode"/>
              </a:rPr>
              <a:t> p(g(x)) </a:t>
            </a:r>
            <a:r>
              <a:rPr lang="ru-RU" sz="2800" dirty="0">
                <a:solidFill>
                  <a:srgbClr val="04617B"/>
                </a:solidFill>
                <a:latin typeface="Lucida Sans Unicode"/>
              </a:rPr>
              <a:t>= 0, то нужно ввести новую переменную </a:t>
            </a:r>
            <a:r>
              <a:rPr lang="en-US" sz="2800" dirty="0">
                <a:solidFill>
                  <a:srgbClr val="04617B"/>
                </a:solidFill>
                <a:latin typeface="Lucida Sans Unicode"/>
              </a:rPr>
              <a:t>t</a:t>
            </a:r>
            <a:r>
              <a:rPr lang="ru-RU" sz="2800" dirty="0">
                <a:solidFill>
                  <a:srgbClr val="04617B"/>
                </a:solidFill>
                <a:latin typeface="Lucida Sans Unicode"/>
              </a:rPr>
              <a:t> = </a:t>
            </a:r>
            <a:r>
              <a:rPr lang="en-US" sz="2800" dirty="0">
                <a:solidFill>
                  <a:srgbClr val="04617B"/>
                </a:solidFill>
                <a:latin typeface="Lucida Sans Unicode"/>
              </a:rPr>
              <a:t>g(x)</a:t>
            </a:r>
            <a:r>
              <a:rPr lang="ru-RU" sz="2800" dirty="0">
                <a:solidFill>
                  <a:srgbClr val="04617B"/>
                </a:solidFill>
                <a:latin typeface="Lucida Sans Unicode"/>
              </a:rPr>
              <a:t>, решить уравнение</a:t>
            </a:r>
            <a:r>
              <a:rPr lang="en-US" sz="2800" dirty="0">
                <a:solidFill>
                  <a:srgbClr val="04617B"/>
                </a:solidFill>
                <a:latin typeface="Lucida Sans Unicode"/>
              </a:rPr>
              <a:t> p(t)</a:t>
            </a:r>
            <a:r>
              <a:rPr lang="ru-RU" sz="2800" dirty="0">
                <a:solidFill>
                  <a:srgbClr val="04617B"/>
                </a:solidFill>
                <a:latin typeface="Lucida Sans Unicode"/>
              </a:rPr>
              <a:t> = 0, а затем решить совокупность уравнений </a:t>
            </a:r>
          </a:p>
          <a:p>
            <a:pPr lvl="0" algn="ctr" fontAlgn="base">
              <a:spcBef>
                <a:spcPts val="400"/>
              </a:spcBef>
              <a:spcAft>
                <a:spcPct val="0"/>
              </a:spcAft>
              <a:buClr>
                <a:srgbClr val="0F6FC6"/>
              </a:buClr>
              <a:buSzPct val="68000"/>
            </a:pPr>
            <a:r>
              <a:rPr lang="en-US" sz="3200" dirty="0" smtClean="0">
                <a:solidFill>
                  <a:srgbClr val="04617B"/>
                </a:solidFill>
                <a:latin typeface="Lucida Sans Unicode"/>
              </a:rPr>
              <a:t>g(x</a:t>
            </a:r>
            <a:r>
              <a:rPr lang="en-US" sz="3200" dirty="0">
                <a:solidFill>
                  <a:srgbClr val="04617B"/>
                </a:solidFill>
                <a:latin typeface="Lucida Sans Unicode"/>
              </a:rPr>
              <a:t>) = t</a:t>
            </a:r>
            <a:r>
              <a:rPr lang="ru-RU" dirty="0">
                <a:solidFill>
                  <a:srgbClr val="04617B"/>
                </a:solidFill>
                <a:latin typeface="Lucida Sans Unicode"/>
              </a:rPr>
              <a:t>1</a:t>
            </a:r>
            <a:r>
              <a:rPr lang="ru-RU" sz="3200" dirty="0">
                <a:solidFill>
                  <a:srgbClr val="04617B"/>
                </a:solidFill>
                <a:latin typeface="Lucida Sans Unicode"/>
              </a:rPr>
              <a:t>; </a:t>
            </a:r>
            <a:r>
              <a:rPr lang="en-US" sz="3200" dirty="0">
                <a:solidFill>
                  <a:srgbClr val="04617B"/>
                </a:solidFill>
                <a:latin typeface="Lucida Sans Unicode"/>
              </a:rPr>
              <a:t>g(x) = t</a:t>
            </a:r>
            <a:r>
              <a:rPr lang="ru-RU" dirty="0">
                <a:solidFill>
                  <a:srgbClr val="04617B"/>
                </a:solidFill>
                <a:latin typeface="Lucida Sans Unicode"/>
              </a:rPr>
              <a:t>2</a:t>
            </a:r>
            <a:r>
              <a:rPr lang="ru-RU" sz="3200" dirty="0">
                <a:solidFill>
                  <a:srgbClr val="04617B"/>
                </a:solidFill>
                <a:latin typeface="Lucida Sans Unicode"/>
              </a:rPr>
              <a:t>;</a:t>
            </a:r>
            <a:r>
              <a:rPr lang="en-US" sz="3200" dirty="0">
                <a:solidFill>
                  <a:srgbClr val="04617B"/>
                </a:solidFill>
                <a:latin typeface="Lucida Sans Unicode"/>
              </a:rPr>
              <a:t> . . .</a:t>
            </a:r>
            <a:r>
              <a:rPr lang="ru-RU" sz="3200" dirty="0">
                <a:solidFill>
                  <a:srgbClr val="04617B"/>
                </a:solidFill>
                <a:latin typeface="Lucida Sans Unicode"/>
              </a:rPr>
              <a:t>;</a:t>
            </a:r>
            <a:r>
              <a:rPr lang="en-US" sz="3200" dirty="0">
                <a:solidFill>
                  <a:srgbClr val="04617B"/>
                </a:solidFill>
                <a:latin typeface="Lucida Sans Unicode"/>
              </a:rPr>
              <a:t> g(x) = </a:t>
            </a:r>
            <a:r>
              <a:rPr lang="en-US" sz="3200" dirty="0" err="1">
                <a:solidFill>
                  <a:srgbClr val="04617B"/>
                </a:solidFill>
                <a:latin typeface="Lucida Sans Unicode"/>
              </a:rPr>
              <a:t>t</a:t>
            </a:r>
            <a:r>
              <a:rPr lang="en-US" dirty="0" err="1">
                <a:solidFill>
                  <a:srgbClr val="04617B"/>
                </a:solidFill>
                <a:latin typeface="Lucida Sans Unicode"/>
              </a:rPr>
              <a:t>n</a:t>
            </a:r>
            <a:r>
              <a:rPr lang="en-US" sz="3200" dirty="0">
                <a:solidFill>
                  <a:srgbClr val="04617B"/>
                </a:solidFill>
                <a:latin typeface="Lucida Sans Unicode"/>
              </a:rPr>
              <a:t>,</a:t>
            </a:r>
          </a:p>
          <a:p>
            <a:pPr lvl="0" fontAlgn="base">
              <a:spcBef>
                <a:spcPts val="400"/>
              </a:spcBef>
              <a:spcAft>
                <a:spcPct val="0"/>
              </a:spcAft>
              <a:buClr>
                <a:srgbClr val="0F6FC6"/>
              </a:buClr>
              <a:buSzPct val="68000"/>
            </a:pPr>
            <a:r>
              <a:rPr lang="ru-RU" sz="3200" dirty="0">
                <a:solidFill>
                  <a:srgbClr val="04617B"/>
                </a:solidFill>
                <a:latin typeface="Lucida Sans Unicode"/>
              </a:rPr>
              <a:t>Где </a:t>
            </a:r>
            <a:r>
              <a:rPr lang="en-US" sz="3200" dirty="0">
                <a:solidFill>
                  <a:srgbClr val="04617B"/>
                </a:solidFill>
                <a:latin typeface="Lucida Sans Unicode"/>
              </a:rPr>
              <a:t>t</a:t>
            </a:r>
            <a:r>
              <a:rPr lang="en-US" dirty="0">
                <a:solidFill>
                  <a:srgbClr val="04617B"/>
                </a:solidFill>
                <a:latin typeface="Lucida Sans Unicode"/>
              </a:rPr>
              <a:t>1</a:t>
            </a:r>
            <a:r>
              <a:rPr lang="ru-RU" sz="3200" dirty="0">
                <a:solidFill>
                  <a:srgbClr val="04617B"/>
                </a:solidFill>
                <a:latin typeface="Lucida Sans Unicode"/>
              </a:rPr>
              <a:t>,</a:t>
            </a:r>
            <a:r>
              <a:rPr lang="en-US" sz="3200" dirty="0">
                <a:solidFill>
                  <a:srgbClr val="04617B"/>
                </a:solidFill>
                <a:latin typeface="Lucida Sans Unicode"/>
              </a:rPr>
              <a:t> t</a:t>
            </a:r>
            <a:r>
              <a:rPr lang="en-US" dirty="0">
                <a:solidFill>
                  <a:srgbClr val="04617B"/>
                </a:solidFill>
                <a:latin typeface="Lucida Sans Unicode"/>
              </a:rPr>
              <a:t>2</a:t>
            </a:r>
            <a:r>
              <a:rPr lang="ru-RU" sz="3200" dirty="0">
                <a:solidFill>
                  <a:srgbClr val="04617B"/>
                </a:solidFill>
                <a:latin typeface="Lucida Sans Unicode"/>
              </a:rPr>
              <a:t>, . . . </a:t>
            </a:r>
            <a:r>
              <a:rPr lang="ru-RU" sz="2400" dirty="0">
                <a:solidFill>
                  <a:srgbClr val="04617B"/>
                </a:solidFill>
                <a:latin typeface="Lucida Sans Unicode"/>
              </a:rPr>
              <a:t>, </a:t>
            </a:r>
            <a:r>
              <a:rPr lang="en-US" sz="3200" dirty="0" err="1">
                <a:solidFill>
                  <a:srgbClr val="04617B"/>
                </a:solidFill>
                <a:latin typeface="Lucida Sans Unicode"/>
              </a:rPr>
              <a:t>t</a:t>
            </a:r>
            <a:r>
              <a:rPr lang="en-US" dirty="0" err="1">
                <a:solidFill>
                  <a:srgbClr val="04617B"/>
                </a:solidFill>
                <a:latin typeface="Lucida Sans Unicode"/>
              </a:rPr>
              <a:t>n</a:t>
            </a:r>
            <a:r>
              <a:rPr lang="ru-RU" sz="3200" dirty="0">
                <a:solidFill>
                  <a:srgbClr val="04617B"/>
                </a:solidFill>
                <a:latin typeface="Lucida Sans Unicode"/>
              </a:rPr>
              <a:t>  - корни уравнения </a:t>
            </a:r>
            <a:r>
              <a:rPr lang="en-US" sz="3200" dirty="0">
                <a:solidFill>
                  <a:srgbClr val="04617B"/>
                </a:solidFill>
                <a:latin typeface="Lucida Sans Unicode"/>
              </a:rPr>
              <a:t>p(t)</a:t>
            </a:r>
            <a:r>
              <a:rPr lang="ru-RU" sz="3200" dirty="0">
                <a:solidFill>
                  <a:srgbClr val="04617B"/>
                </a:solidFill>
                <a:latin typeface="Lucida Sans Unicode"/>
              </a:rPr>
              <a:t> = 0</a:t>
            </a:r>
          </a:p>
        </p:txBody>
      </p:sp>
    </p:spTree>
    <p:extLst>
      <p:ext uri="{BB962C8B-B14F-4D97-AF65-F5344CB8AC3E}">
        <p14:creationId xmlns:p14="http://schemas.microsoft.com/office/powerpoint/2010/main" val="2063524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 noChangeAspect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930565912"/>
              </p:ext>
            </p:extLst>
          </p:nvPr>
        </p:nvGraphicFramePr>
        <p:xfrm>
          <a:off x="1234281" y="1761331"/>
          <a:ext cx="6218238" cy="1416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Документ" r:id="rId3" imgW="6218942" imgH="1415479" progId="Word.Document.12">
                  <p:embed/>
                </p:oleObj>
              </mc:Choice>
              <mc:Fallback>
                <p:oleObj name="Документ" r:id="rId3" imgW="6218942" imgH="1415479" progId="Word.Document.12">
                  <p:embed/>
                  <p:pic>
                    <p:nvPicPr>
                      <p:cNvPr id="0" name="Содержимое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4281" y="1761331"/>
                        <a:ext cx="6218238" cy="1416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66890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940078"/>
            <a:ext cx="2272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72867"/>
              </p:ext>
            </p:extLst>
          </p:nvPr>
        </p:nvGraphicFramePr>
        <p:xfrm>
          <a:off x="2428875" y="857250"/>
          <a:ext cx="4716463" cy="1120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Документ" r:id="rId3" imgW="4727293" imgH="1119932" progId="Word.Document.12">
                  <p:embed/>
                </p:oleObj>
              </mc:Choice>
              <mc:Fallback>
                <p:oleObj name="Документ" r:id="rId3" imgW="4727293" imgH="1119932" progId="Word.Document.12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8875" y="857250"/>
                        <a:ext cx="4716463" cy="1120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067391" y="2348880"/>
            <a:ext cx="11030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9427858"/>
              </p:ext>
            </p:extLst>
          </p:nvPr>
        </p:nvGraphicFramePr>
        <p:xfrm>
          <a:off x="3719405" y="2113778"/>
          <a:ext cx="2097088" cy="60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Документ" r:id="rId5" imgW="2101340" imgH="606195" progId="Word.Document.12">
                  <p:embed/>
                </p:oleObj>
              </mc:Choice>
              <mc:Fallback>
                <p:oleObj name="Документ" r:id="rId5" imgW="2101340" imgH="606195" progId="Word.Document.12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19405" y="2113778"/>
                        <a:ext cx="2097088" cy="606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210305" y="2843644"/>
            <a:ext cx="8171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6244213"/>
              </p:ext>
            </p:extLst>
          </p:nvPr>
        </p:nvGraphicFramePr>
        <p:xfrm>
          <a:off x="3571875" y="2643188"/>
          <a:ext cx="2762250" cy="1077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Документ" r:id="rId7" imgW="2768472" imgH="1077120" progId="Word.Document.12">
                  <p:embed/>
                </p:oleObj>
              </mc:Choice>
              <mc:Fallback>
                <p:oleObj name="Документ" r:id="rId7" imgW="2768472" imgH="1077120" progId="Word.Document.12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875" y="2643188"/>
                        <a:ext cx="2762250" cy="10779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175956" y="386104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8851022"/>
              </p:ext>
            </p:extLst>
          </p:nvPr>
        </p:nvGraphicFramePr>
        <p:xfrm>
          <a:off x="2928938" y="3643313"/>
          <a:ext cx="3875087" cy="630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Документ" r:id="rId9" imgW="3883366" imgH="629939" progId="Word.Document.12">
                  <p:embed/>
                </p:oleObj>
              </mc:Choice>
              <mc:Fallback>
                <p:oleObj name="Документ" r:id="rId9" imgW="3883366" imgH="629939" progId="Word.Document.12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8938" y="3643313"/>
                        <a:ext cx="3875087" cy="630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216043" y="4581128"/>
            <a:ext cx="1120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592919"/>
              </p:ext>
            </p:extLst>
          </p:nvPr>
        </p:nvGraphicFramePr>
        <p:xfrm>
          <a:off x="2857500" y="4071938"/>
          <a:ext cx="4268788" cy="1035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Документ" r:id="rId11" imgW="4278810" imgH="1034309" progId="Word.Document.12">
                  <p:embed/>
                </p:oleObj>
              </mc:Choice>
              <mc:Fallback>
                <p:oleObj name="Документ" r:id="rId11" imgW="4278810" imgH="1034309" progId="Word.Document.12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500" y="4071938"/>
                        <a:ext cx="4268788" cy="1035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627784" y="56612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266044"/>
              </p:ext>
            </p:extLst>
          </p:nvPr>
        </p:nvGraphicFramePr>
        <p:xfrm>
          <a:off x="3231427" y="4928787"/>
          <a:ext cx="1387475" cy="1212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Документ" r:id="rId13" imgW="1389829" imgH="1212030" progId="Word.Document.12">
                  <p:embed/>
                </p:oleObj>
              </mc:Choice>
              <mc:Fallback>
                <p:oleObj name="Документ" r:id="rId13" imgW="1389829" imgH="1212030" progId="Word.Document.12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1427" y="4928787"/>
                        <a:ext cx="1387475" cy="1212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5580112" y="5661248"/>
            <a:ext cx="621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16" name="Объект 15"/>
          <p:cNvGraphicFramePr>
            <a:graphicFrameLocks noChangeAspect="1"/>
          </p:cNvGraphicFramePr>
          <p:nvPr/>
        </p:nvGraphicFramePr>
        <p:xfrm>
          <a:off x="5143500" y="5072063"/>
          <a:ext cx="2974975" cy="62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Документ" r:id="rId15" imgW="2974542" imgH="626062" progId="Word.Document.12">
                  <p:embed/>
                </p:oleObj>
              </mc:Choice>
              <mc:Fallback>
                <p:oleObj name="Документ" r:id="rId15" imgW="2974542" imgH="626062" progId="Word.Document.12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3500" y="5072063"/>
                        <a:ext cx="2974975" cy="625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5724128" y="62373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18" name="Объект 17"/>
          <p:cNvGraphicFramePr>
            <a:graphicFrameLocks noChangeAspect="1"/>
          </p:cNvGraphicFramePr>
          <p:nvPr/>
        </p:nvGraphicFramePr>
        <p:xfrm>
          <a:off x="6286500" y="6072188"/>
          <a:ext cx="2259013" cy="62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name="Документ" r:id="rId17" imgW="2264425" imgH="625622" progId="Word.Document.12">
                  <p:embed/>
                </p:oleObj>
              </mc:Choice>
              <mc:Fallback>
                <p:oleObj name="Документ" r:id="rId17" imgW="2264425" imgH="625622" progId="Word.Document.12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6500" y="6072188"/>
                        <a:ext cx="2259013" cy="625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41568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0</TotalTime>
  <Words>84</Words>
  <Application>Microsoft Office PowerPoint</Application>
  <PresentationFormat>Экран (4:3)</PresentationFormat>
  <Paragraphs>5</Paragraphs>
  <Slides>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6" baseType="lpstr">
      <vt:lpstr>Воздушный поток</vt:lpstr>
      <vt:lpstr>Документ</vt:lpstr>
      <vt:lpstr>Метод введения новой переменной</vt:lpstr>
      <vt:lpstr>Презентация PowerPoint</vt:lpstr>
      <vt:lpstr>Пример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 введения новой переменной</dc:title>
  <dc:creator>мАКСИМ</dc:creator>
  <cp:lastModifiedBy>мАКСИМ</cp:lastModifiedBy>
  <cp:revision>1</cp:revision>
  <dcterms:created xsi:type="dcterms:W3CDTF">2012-11-08T07:35:37Z</dcterms:created>
  <dcterms:modified xsi:type="dcterms:W3CDTF">2012-11-08T07:44:40Z</dcterms:modified>
</cp:coreProperties>
</file>