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6" r:id="rId4"/>
    <p:sldId id="267" r:id="rId5"/>
    <p:sldId id="260" r:id="rId6"/>
    <p:sldId id="268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2241DDA-D411-4E3A-85FD-547DB0594D3A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2DE1EF-93B2-40BC-B942-80392973027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069102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 Решение показательных уравнений и неравенств»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740664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Урок в 11 классе.</a:t>
            </a:r>
          </a:p>
          <a:p>
            <a:r>
              <a:rPr lang="ru-RU" dirty="0" smtClean="0"/>
              <a:t>Учитель:  Слюсарь Екатерина Николаевна</a:t>
            </a:r>
          </a:p>
          <a:p>
            <a:r>
              <a:rPr lang="ru-RU" dirty="0" smtClean="0"/>
              <a:t>МОУ Рогачевской средней </a:t>
            </a:r>
          </a:p>
          <a:p>
            <a:r>
              <a:rPr lang="ru-RU" dirty="0" smtClean="0"/>
              <a:t>общеобразовательной </a:t>
            </a:r>
          </a:p>
          <a:p>
            <a:r>
              <a:rPr lang="ru-RU" dirty="0" smtClean="0"/>
              <a:t>школы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49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967334"/>
            <a:ext cx="7528880" cy="1253754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01849" y="2967334"/>
            <a:ext cx="637055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урок !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507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498080" cy="6035000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Цели урока: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>повторить  основные методы решения показательных                уравнений и неравенств ;</a:t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>повторить свойства  </a:t>
            </a:r>
            <a:r>
              <a:rPr lang="ru-RU" sz="2400" dirty="0">
                <a:solidFill>
                  <a:schemeClr val="tx1"/>
                </a:solidFill>
                <a:effectLst/>
              </a:rPr>
              <a:t>показательной функции в процессе решения показательных 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неравенств.</a:t>
            </a:r>
            <a:r>
              <a:rPr lang="ru-RU" sz="2400" dirty="0">
                <a:solidFill>
                  <a:schemeClr val="tx1"/>
                </a:solidFill>
                <a:effectLst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i="1" dirty="0" smtClean="0">
                    <a:latin typeface="Times New Roman"/>
                    <a:ea typeface="Times New Roman"/>
                    <a:cs typeface="Times New Roman"/>
                  </a:rPr>
                  <a:t>    Показательным уравнением    называется уравнение вида :</a:t>
                </a:r>
                <a:endParaRPr lang="ru-RU" sz="3600" dirty="0">
                  <a:latin typeface="Calibri"/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4800" b="1" i="1" smtClean="0"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4800" b="1" i="1" smtClean="0">
                            <a:latin typeface="Cambria Math"/>
                            <a:cs typeface="Times New Roman"/>
                          </a:rPr>
                          <m:t>             </m:t>
                        </m:r>
                        <m:r>
                          <a:rPr lang="en-US" sz="4800" b="1" i="1" smtClean="0">
                            <a:latin typeface="Cambria Math"/>
                            <a:cs typeface="Times New Roman"/>
                          </a:rPr>
                          <m:t>𝒂</m:t>
                        </m:r>
                      </m:e>
                      <m:sup>
                        <m:r>
                          <a:rPr lang="en-US" sz="4800" b="1" i="1" smtClean="0">
                            <a:latin typeface="Cambria Math"/>
                            <a:cs typeface="Times New Roman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4800" b="1" i="1" dirty="0" smtClean="0"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ru-RU" sz="4800" b="1" i="1" dirty="0">
                    <a:latin typeface="Times New Roman"/>
                    <a:ea typeface="Times New Roman"/>
                    <a:cs typeface="Times New Roman"/>
                  </a:rPr>
                  <a:t>= </a:t>
                </a:r>
                <a:r>
                  <a:rPr lang="en-US" sz="4800" b="1" i="1" dirty="0">
                    <a:latin typeface="Times New Roman"/>
                    <a:ea typeface="Times New Roman"/>
                    <a:cs typeface="Times New Roman"/>
                  </a:rPr>
                  <a:t>b</a:t>
                </a:r>
                <a:r>
                  <a:rPr lang="ru-RU" i="1" dirty="0">
                    <a:latin typeface="Times New Roman"/>
                    <a:ea typeface="Times New Roman"/>
                    <a:cs typeface="Times New Roman"/>
                  </a:rPr>
                  <a:t>, </a:t>
                </a:r>
                <a:r>
                  <a:rPr lang="en-US" i="1" dirty="0" smtClean="0">
                    <a:latin typeface="Times New Roman"/>
                    <a:ea typeface="Times New Roman"/>
                    <a:cs typeface="Times New Roman"/>
                  </a:rPr>
                  <a:t>     </a:t>
                </a:r>
                <a:r>
                  <a:rPr lang="ru-RU" i="1" dirty="0" smtClean="0">
                    <a:latin typeface="Times New Roman"/>
                    <a:ea typeface="Times New Roman"/>
                    <a:cs typeface="Times New Roman"/>
                  </a:rPr>
                  <a:t>где </a:t>
                </a:r>
                <a:r>
                  <a:rPr lang="en-US" i="1" dirty="0">
                    <a:latin typeface="Times New Roman"/>
                    <a:ea typeface="Times New Roman"/>
                    <a:cs typeface="Times New Roman"/>
                  </a:rPr>
                  <a:t>a</a:t>
                </a:r>
                <a:r>
                  <a:rPr lang="ru-RU" i="1" dirty="0">
                    <a:latin typeface="Times New Roman"/>
                    <a:ea typeface="Times New Roman"/>
                    <a:cs typeface="Times New Roman"/>
                  </a:rPr>
                  <a:t> &gt; 0, </a:t>
                </a:r>
                <a:r>
                  <a:rPr lang="en-US" i="1" dirty="0">
                    <a:latin typeface="Times New Roman"/>
                    <a:ea typeface="Times New Roman"/>
                    <a:cs typeface="Times New Roman"/>
                  </a:rPr>
                  <a:t>a</a:t>
                </a:r>
                <a:r>
                  <a:rPr lang="ru-RU" i="1" dirty="0">
                    <a:latin typeface="Times New Roman"/>
                    <a:ea typeface="Times New Roman"/>
                    <a:cs typeface="Times New Roman"/>
                  </a:rPr>
                  <a:t> ≠ 1 </a:t>
                </a:r>
                <a:r>
                  <a:rPr lang="ru-RU" i="1" dirty="0" smtClean="0">
                    <a:latin typeface="Times New Roman"/>
                    <a:ea typeface="Times New Roman"/>
                    <a:cs typeface="Times New Roman"/>
                  </a:rPr>
                  <a:t>.</a:t>
                </a:r>
                <a:endParaRPr lang="ru-RU" sz="2800" dirty="0">
                  <a:latin typeface="Calibri"/>
                  <a:ea typeface="Calibri"/>
                  <a:cs typeface="Times New Roman"/>
                </a:endParaRPr>
              </a:p>
              <a:p>
                <a:pPr marL="82296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298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Основные методы решения показательных  уравнений: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498080" cy="4800600"/>
          </a:xfrm>
        </p:spPr>
        <p:txBody>
          <a:bodyPr/>
          <a:lstStyle/>
          <a:p>
            <a:r>
              <a:rPr lang="ru-RU" i="1" dirty="0"/>
              <a:t>Метод уравнивания </a:t>
            </a:r>
            <a:r>
              <a:rPr lang="ru-RU" i="1" dirty="0" smtClean="0"/>
              <a:t>оснований</a:t>
            </a:r>
            <a:r>
              <a:rPr lang="ru-RU" dirty="0"/>
              <a:t>;</a:t>
            </a:r>
          </a:p>
          <a:p>
            <a:r>
              <a:rPr lang="ru-RU" i="1" dirty="0"/>
              <a:t>Метод вынесения общего множителя за </a:t>
            </a:r>
            <a:r>
              <a:rPr lang="ru-RU" i="1" dirty="0" smtClean="0"/>
              <a:t>скобки; </a:t>
            </a:r>
          </a:p>
          <a:p>
            <a:r>
              <a:rPr lang="ru-RU" i="1" dirty="0"/>
              <a:t>Метод введения вспомогательной </a:t>
            </a:r>
            <a:r>
              <a:rPr lang="ru-RU" i="1" dirty="0" smtClean="0"/>
              <a:t>переменной;</a:t>
            </a:r>
          </a:p>
          <a:p>
            <a:r>
              <a:rPr lang="ru-RU" i="1" dirty="0"/>
              <a:t>Графический метод, метод подбора</a:t>
            </a:r>
            <a:r>
              <a:rPr lang="ru-RU" dirty="0"/>
              <a:t>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8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Определите метод решения показательного  уравнения: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216" y="1484784"/>
                <a:ext cx="8178112" cy="5589240"/>
              </a:xfrm>
            </p:spPr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ru-RU" b="1" dirty="0" smtClean="0">
                    <a:solidFill>
                      <a:srgbClr val="7030A0"/>
                    </a:solidFill>
                  </a:rPr>
                  <a:t>1)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  <m:r>
                          <a:rPr lang="ru-RU" b="1" i="1" smtClean="0">
                            <a:latin typeface="Cambria Math"/>
                          </a:rPr>
                          <m:t>х−</m:t>
                        </m:r>
                        <m:r>
                          <a:rPr lang="ru-RU" b="1" i="1" smtClean="0">
                            <a:latin typeface="Cambria Math"/>
                          </a:rPr>
                          <m:t>𝟒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𝟒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;    </a:t>
                </a:r>
                <a:r>
                  <a:rPr lang="ru-RU" b="1" dirty="0" smtClean="0"/>
                  <a:t>         </a:t>
                </a:r>
                <a:r>
                  <a:rPr lang="ru-RU" b="1" dirty="0" smtClean="0">
                    <a:solidFill>
                      <a:srgbClr val="7030A0"/>
                    </a:solidFill>
                  </a:rPr>
                  <a:t>2</a:t>
                </a:r>
                <a:r>
                  <a:rPr lang="ru-RU" b="1" dirty="0">
                    <a:solidFill>
                      <a:srgbClr val="7030A0"/>
                    </a:solidFill>
                  </a:rPr>
                  <a:t>)</a:t>
                </a:r>
                <a:r>
                  <a:rPr lang="ru-RU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х−</m:t>
                        </m:r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х+</m:t>
                        </m:r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b="1" dirty="0" smtClean="0"/>
                  <a:t>  ;</a:t>
                </a:r>
              </a:p>
              <a:p>
                <a:pPr marL="596646" indent="-514350">
                  <a:buAutoNum type="arabicParenR"/>
                </a:pPr>
                <a:endParaRPr lang="ru-RU" b="1" dirty="0"/>
              </a:p>
              <a:p>
                <a:pPr marL="82296" indent="0">
                  <a:buNone/>
                </a:pPr>
                <a:r>
                  <a:rPr lang="ru-RU" b="1" dirty="0">
                    <a:solidFill>
                      <a:srgbClr val="7030A0"/>
                    </a:solidFill>
                  </a:rPr>
                  <a:t>3)</a:t>
                </a:r>
                <a:r>
                  <a:rPr lang="ru-RU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b="1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b="1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b="1" i="1" smtClean="0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b="1" i="1" smtClean="0">
                                    <a:latin typeface="Cambria Math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=х−</m:t>
                    </m:r>
                    <m:r>
                      <a:rPr lang="ru-RU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;    </a:t>
                </a:r>
                <a:r>
                  <a:rPr lang="ru-RU" b="1" dirty="0" smtClean="0"/>
                  <a:t>  </a:t>
                </a:r>
                <a:r>
                  <a:rPr lang="ru-RU" b="1" dirty="0" smtClean="0">
                    <a:solidFill>
                      <a:srgbClr val="7030A0"/>
                    </a:solidFill>
                  </a:rPr>
                  <a:t>4</a:t>
                </a:r>
                <a:r>
                  <a:rPr lang="ru-RU" b="1" dirty="0">
                    <a:solidFill>
                      <a:srgbClr val="7030A0"/>
                    </a:solidFill>
                  </a:rPr>
                  <a:t>)</a:t>
                </a:r>
                <a:r>
                  <a:rPr lang="ru-RU" b="1" dirty="0"/>
                  <a:t>  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𝟗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х+</m:t>
                        </m:r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−</m:t>
                    </m:r>
                    <m:r>
                      <a:rPr lang="ru-RU" b="1" i="1" smtClean="0">
                        <a:latin typeface="Cambria Math"/>
                      </a:rPr>
                      <m:t>𝟏𝟖</m:t>
                    </m:r>
                    <m:r>
                      <a:rPr lang="ru-RU" b="1" i="1" smtClean="0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𝟎</m:t>
                    </m:r>
                  </m:oMath>
                </a14:m>
                <a:r>
                  <a:rPr lang="ru-RU" b="1" dirty="0" smtClean="0"/>
                  <a:t>;</a:t>
                </a:r>
              </a:p>
              <a:p>
                <a:pPr marL="82296" indent="0">
                  <a:buNone/>
                </a:pPr>
                <a:endParaRPr lang="ru-RU" b="1" dirty="0"/>
              </a:p>
              <a:p>
                <a:pPr marL="82296" indent="0">
                  <a:buNone/>
                </a:pPr>
                <a:r>
                  <a:rPr lang="ru-RU" b="1" dirty="0">
                    <a:solidFill>
                      <a:srgbClr val="7030A0"/>
                    </a:solidFill>
                  </a:rPr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𝟓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х+</m:t>
                        </m:r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+</m:t>
                    </m:r>
                    <m:r>
                      <a:rPr lang="ru-RU" b="1" i="1" smtClean="0">
                        <a:latin typeface="Cambria Math"/>
                      </a:rPr>
                      <m:t>𝟑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𝟖𝟎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r>
                  <a:rPr lang="ru-RU" b="1" dirty="0" smtClean="0"/>
                  <a:t>    </a:t>
                </a:r>
                <a:r>
                  <a:rPr lang="ru-RU" b="1" dirty="0">
                    <a:solidFill>
                      <a:srgbClr val="7030A0"/>
                    </a:solidFill>
                  </a:rPr>
                  <a:t>6)</a:t>
                </a:r>
                <a:r>
                  <a:rPr lang="ru-RU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𝟔</m:t>
                    </m:r>
                    <m:r>
                      <a:rPr lang="ru-RU" b="1" i="1" smtClean="0">
                        <a:latin typeface="Cambria Math"/>
                      </a:rPr>
                      <m:t>−х</m:t>
                    </m:r>
                  </m:oMath>
                </a14:m>
                <a:r>
                  <a:rPr lang="ru-RU" b="1" dirty="0" smtClean="0"/>
                  <a:t> ;</a:t>
                </a:r>
              </a:p>
              <a:p>
                <a:pPr marL="82296" indent="0">
                  <a:buNone/>
                </a:pPr>
                <a:endParaRPr lang="ru-RU" b="1" dirty="0"/>
              </a:p>
              <a:p>
                <a:pPr marL="82296" indent="0">
                  <a:buNone/>
                </a:pPr>
                <a:r>
                  <a:rPr lang="ru-RU" b="1" dirty="0">
                    <a:solidFill>
                      <a:srgbClr val="7030A0"/>
                    </a:solidFill>
                  </a:rPr>
                  <a:t>7</a:t>
                </a:r>
                <a:r>
                  <a:rPr lang="ru-RU" b="1" dirty="0" smtClean="0">
                    <a:solidFill>
                      <a:srgbClr val="7030A0"/>
                    </a:solidFill>
                  </a:rPr>
                  <a:t>)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𝟒𝟗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−</m:t>
                    </m:r>
                    <m:r>
                      <a:rPr lang="ru-RU" b="1" i="1" smtClean="0">
                        <a:latin typeface="Cambria Math"/>
                      </a:rPr>
                      <m:t>𝟖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х</m:t>
                        </m:r>
                      </m:sup>
                    </m:sSup>
                    <m:r>
                      <a:rPr lang="ru-RU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𝟏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;  </a:t>
                </a:r>
                <a:r>
                  <a:rPr lang="ru-RU" b="1" dirty="0" smtClean="0">
                    <a:solidFill>
                      <a:srgbClr val="7030A0"/>
                    </a:solidFill>
                  </a:rPr>
                  <a:t>8</a:t>
                </a:r>
                <a:r>
                  <a:rPr lang="ru-RU" b="1" dirty="0">
                    <a:solidFill>
                      <a:srgbClr val="7030A0"/>
                    </a:solidFill>
                  </a:rPr>
                  <a:t>)</a:t>
                </a:r>
                <a:r>
                  <a:rPr lang="ru-RU" b="1" dirty="0"/>
                  <a:t> 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 smtClean="0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ru-RU" b="1" i="1" smtClean="0">
                            <a:latin typeface="Cambria Math"/>
                          </a:rPr>
                          <m:t>х−</m:t>
                        </m:r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ru-RU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smtClean="0">
                            <a:latin typeface="Cambria Math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216" y="1484784"/>
                <a:ext cx="8178112" cy="5589240"/>
              </a:xfrm>
              <a:blipFill rotWithShape="1">
                <a:blip r:embed="rId2"/>
                <a:stretch>
                  <a:fillRect l="-820" t="-10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37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mtClean="0"/>
              <a:t>Математический  диктант</a:t>
            </a:r>
            <a:endParaRPr lang="ru-RU"/>
          </a:p>
        </p:txBody>
      </p:sp>
      <p:pic>
        <p:nvPicPr>
          <p:cNvPr id="4" name="Picture 42" descr="antn02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150" y="1900237"/>
            <a:ext cx="46672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3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264" y="260648"/>
            <a:ext cx="6071790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Ответы к математическому диктанту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260930"/>
                  </p:ext>
                </p:extLst>
              </p:nvPr>
            </p:nvGraphicFramePr>
            <p:xfrm>
              <a:off x="-2" y="783867"/>
              <a:ext cx="9144001" cy="62749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75225"/>
                    <a:gridCol w="2688754"/>
                    <a:gridCol w="1531990"/>
                    <a:gridCol w="2273589"/>
                    <a:gridCol w="2274443"/>
                  </a:tblGrid>
                  <a:tr h="3849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Вариант1   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Вариант2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0026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1.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Возрастающая функция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Убывающая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Возрастающая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Убывающая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4233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2286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у= 5</a:t>
                          </a:r>
                          <a:r>
                            <a:rPr lang="ru-RU" sz="2000" baseline="30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х; </a:t>
                          </a:r>
                          <a:endParaRPr lang="ru-RU" sz="20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у</a:t>
                          </a:r>
                          <a:r>
                            <a:rPr lang="ru-RU" sz="2000" baseline="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 baseline="0" smtClean="0"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 baseline="0" smtClean="0"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ad>
                                        <m:radPr>
                                          <m:degHide m:val="on"/>
                                          <m:ctrlPr>
                                            <a:rPr lang="ru-RU" sz="2000" i="1" baseline="0" smtClean="0"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ru-RU" sz="2000" b="0" i="1" baseline="0" smtClean="0">
                                              <a:effectLst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2</m:t>
                                          </m:r>
                                        </m:e>
                                      </m:rad>
                                    </m:e>
                                  </m:d>
                                </m:e>
                                <m:sup>
                                  <m:r>
                                    <a:rPr lang="ru-RU" sz="2000" b="0" i="1" baseline="0" smtClean="0"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;   у=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 smtClean="0">
                                          <a:effectLst/>
                                          <a:latin typeface="Cambria Math"/>
                                          <a:cs typeface="Times New Roman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en-US" sz="2000" i="1" smtClean="0">
                                              <a:effectLst/>
                                              <a:latin typeface="Cambria Math"/>
                                              <a:cs typeface="Times New Roman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i="0" smtClean="0">
                                              <a:effectLst/>
                                              <a:latin typeface="Cambria Math"/>
                                              <a:cs typeface="Times New Roman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f>
                                            <m:fPr>
                                              <m:ctrlPr>
                                                <a:rPr lang="en-US" sz="2000" i="1" smtClean="0">
                                                  <a:effectLst/>
                                                  <a:latin typeface="Cambria Math"/>
                                                  <a:cs typeface="Times New Roman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ru-RU" sz="2000" b="0" i="1" smtClean="0">
                                                  <a:effectLst/>
                                                  <a:latin typeface="Cambria Math"/>
                                                  <a:cs typeface="Times New Roman"/>
                                                </a:rPr>
                                                <m:t>п</m:t>
                                              </m:r>
                                            </m:num>
                                            <m:den>
                                              <m:r>
                                                <a:rPr lang="ru-RU" sz="2000" b="0" i="1" smtClean="0">
                                                  <a:effectLst/>
                                                  <a:latin typeface="Cambria Math"/>
                                                  <a:cs typeface="Times New Roman"/>
                                                </a:rPr>
                                                <m:t>3</m:t>
                                              </m:r>
                                            </m:den>
                                          </m:f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ru-RU" sz="2000" b="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−х</m:t>
                                  </m:r>
                                </m:sup>
                              </m:sSup>
                            </m:oMath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aseline="0" dirty="0" smtClean="0">
                              <a:effectLst/>
                            </a:rPr>
                            <a:t> у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 baseline="0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 baseline="0" smtClean="0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ru-RU" sz="2000" i="1" baseline="0" smtClean="0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2000" b="0" i="1" baseline="0" smtClean="0">
                                              <a:effectLst/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ru-RU" sz="2000" b="0" i="1" baseline="0" smtClean="0">
                                              <a:effectLst/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ru-RU" sz="2000" b="0" i="1" baseline="0" smtClean="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 dirty="0" smtClean="0">
                              <a:effectLst/>
                            </a:rPr>
                            <a:t>; </a:t>
                          </a:r>
                          <a:endParaRPr lang="ru-RU" sz="20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у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000" b="0" i="1" smtClean="0">
                                      <a:effectLst/>
                                      <a:latin typeface="Cambria Math"/>
                                    </a:rPr>
                                    <m:t>49</m:t>
                                  </m:r>
                                </m:e>
                                <m:sup>
                                  <m:r>
                                    <a:rPr lang="ru-RU" sz="2000" b="0" i="1" smtClean="0">
                                      <a:effectLst/>
                                      <a:latin typeface="Cambria Math"/>
                                    </a:rPr>
                                    <m:t>−х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 dirty="0" smtClean="0">
                              <a:effectLst/>
                            </a:rPr>
                            <a:t>;    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у=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ad>
                                        <m:radPr>
                                          <m:degHide m:val="on"/>
                                          <m:ctrlPr>
                                            <a:rPr lang="ru-RU" sz="20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ru-RU" sz="2000">
                                              <a:effectLst/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e>
                                  </m:d>
                                </m:e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;   у =2</a:t>
                          </a:r>
                          <a:r>
                            <a:rPr lang="ru-RU" sz="2000" baseline="30000" dirty="0">
                              <a:effectLst/>
                            </a:rPr>
                            <a:t>х</a:t>
                          </a:r>
                          <a:r>
                            <a:rPr lang="ru-RU" sz="2000" dirty="0">
                              <a:effectLst/>
                            </a:rPr>
                            <a:t>   ;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у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unc>
                                        <m:funcPr>
                                          <m:ctrlPr>
                                            <a:rPr lang="ru-RU" sz="20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ru-RU" sz="2000">
                                              <a:effectLst/>
                                              <a:latin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f>
                                            <m:fPr>
                                              <m:ctrlPr>
                                                <a:rPr lang="ru-RU" sz="2000" i="1">
                                                  <a:effectLst/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ru-RU" sz="2000">
                                                  <a:effectLst/>
                                                  <a:latin typeface="Cambria Math"/>
                                                </a:rPr>
                                                <m:t>𝜋</m:t>
                                              </m:r>
                                            </m:num>
                                            <m:den>
                                              <m:r>
                                                <a:rPr lang="ru-RU" sz="2000">
                                                  <a:effectLst/>
                                                  <a:latin typeface="Cambria Math"/>
                                                </a:rPr>
                                                <m:t>6</m:t>
                                              </m:r>
                                            </m:den>
                                          </m:f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−х</m:t>
                                  </m:r>
                                </m:sup>
                              </m:sSup>
                            </m:oMath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у 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ru-RU" sz="20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2000">
                                              <a:effectLst/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ru-RU" sz="2000">
                                              <a:effectLst/>
                                              <a:latin typeface="Cambria Math"/>
                                            </a:rPr>
                                            <m:t>7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>
                              <a:effectLst/>
                            </a:rPr>
                            <a:t>  ;  у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36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−х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2000">
                              <a:effectLst/>
                            </a:rPr>
                            <a:t>    ;  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2380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2.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  2</a:t>
                          </a:r>
                          <a:r>
                            <a:rPr lang="ru-RU" sz="2000" baseline="30000" dirty="0">
                              <a:effectLst/>
                            </a:rPr>
                            <a:t>- х</a:t>
                          </a:r>
                          <a:r>
                            <a:rPr lang="ru-RU" sz="2000" dirty="0">
                              <a:effectLst/>
                            </a:rPr>
                            <a:t> ;     5</a:t>
                          </a:r>
                          <a:r>
                            <a:rPr lang="ru-RU" sz="2000" baseline="30000" dirty="0">
                              <a:effectLst/>
                            </a:rPr>
                            <a:t> 4 – 2х</a:t>
                          </a:r>
                          <a:r>
                            <a:rPr lang="ru-RU" sz="2000" dirty="0">
                              <a:effectLst/>
                            </a:rPr>
                            <a:t>;     2</a:t>
                          </a:r>
                          <a:r>
                            <a:rPr lang="ru-RU" sz="2000" baseline="30000" dirty="0">
                              <a:effectLst/>
                            </a:rPr>
                            <a:t> 2х - 2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     4</a:t>
                          </a:r>
                          <a:r>
                            <a:rPr lang="ru-RU" sz="2000" baseline="30000" dirty="0">
                              <a:effectLst/>
                            </a:rPr>
                            <a:t>- х</a:t>
                          </a:r>
                          <a:r>
                            <a:rPr lang="ru-RU" sz="2000" dirty="0">
                              <a:effectLst/>
                            </a:rPr>
                            <a:t>  ;      7</a:t>
                          </a:r>
                          <a:r>
                            <a:rPr lang="ru-RU" sz="2000" baseline="30000" dirty="0">
                              <a:effectLst/>
                            </a:rPr>
                            <a:t> 10 – 2х</a:t>
                          </a:r>
                          <a:r>
                            <a:rPr lang="ru-RU" sz="2000" dirty="0">
                              <a:effectLst/>
                            </a:rPr>
                            <a:t>;     6</a:t>
                          </a:r>
                          <a:r>
                            <a:rPr lang="ru-RU" sz="2000" baseline="30000" dirty="0">
                              <a:effectLst/>
                            </a:rPr>
                            <a:t>  4х - 6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84459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3.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а) х= 5;  б) х = 4 ;   в) х = - 2;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г) х</a:t>
                          </a:r>
                          <a:r>
                            <a:rPr lang="ru-RU" sz="2000" baseline="-25000">
                              <a:effectLst/>
                            </a:rPr>
                            <a:t>1</a:t>
                          </a:r>
                          <a:r>
                            <a:rPr lang="ru-RU" sz="2000">
                              <a:effectLst/>
                            </a:rPr>
                            <a:t>=0, х</a:t>
                          </a:r>
                          <a:r>
                            <a:rPr lang="ru-RU" sz="2000" baseline="-25000">
                              <a:effectLst/>
                            </a:rPr>
                            <a:t>2 </a:t>
                          </a:r>
                          <a:r>
                            <a:rPr lang="ru-RU" sz="2000">
                              <a:effectLst/>
                            </a:rPr>
                            <a:t>= -1; 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д) корней нет;  е) х = 2.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а) х = 4;   б) х = 11;  в)  х = - 15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г) х</a:t>
                          </a:r>
                          <a:r>
                            <a:rPr lang="ru-RU" sz="2000" baseline="-25000" dirty="0">
                              <a:effectLst/>
                            </a:rPr>
                            <a:t>1</a:t>
                          </a:r>
                          <a:r>
                            <a:rPr lang="ru-RU" sz="2000" dirty="0">
                              <a:effectLst/>
                            </a:rPr>
                            <a:t>=0, х</a:t>
                          </a:r>
                          <a:r>
                            <a:rPr lang="ru-RU" sz="2000" baseline="-25000" dirty="0">
                              <a:effectLst/>
                            </a:rPr>
                            <a:t>2 </a:t>
                          </a:r>
                          <a:r>
                            <a:rPr lang="ru-RU" sz="2000" dirty="0">
                              <a:effectLst/>
                            </a:rPr>
                            <a:t>= -2;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д) корней нет;  е) х = 2.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0971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4.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а) (2; +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∞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);   б) </a:t>
                          </a:r>
                          <a:r>
                            <a:rPr lang="en-US" sz="2000" dirty="0">
                              <a:effectLst/>
                            </a:rPr>
                            <a:t>R</a:t>
                          </a:r>
                          <a:r>
                            <a:rPr lang="ru-RU" sz="2000" dirty="0">
                              <a:effectLst/>
                            </a:rPr>
                            <a:t>  ;   в) нет решения ; </a:t>
                          </a:r>
                          <a:endParaRPr lang="ru-RU" sz="2000" dirty="0" smtClean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 smtClean="0">
                              <a:effectLst/>
                            </a:rPr>
                            <a:t>г</a:t>
                          </a:r>
                          <a:r>
                            <a:rPr lang="ru-RU" sz="2000" dirty="0">
                              <a:effectLst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2;</m:t>
                                  </m:r>
                                  <m:d>
                                    <m:dPr>
                                      <m:begChr m:val=""/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+ ∞</m:t>
                                      </m:r>
                                    </m:e>
                                  </m:d>
                                </m:e>
                              </m:d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.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endChr m:val=""/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− ∞;</m:t>
                                  </m:r>
                                  <m:d>
                                    <m:dPr>
                                      <m:begChr m:val=""/>
                                      <m:endChr m:val="]"/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d>
                                </m:e>
                              </m:d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; б) </a:t>
                          </a:r>
                          <a:r>
                            <a:rPr lang="en-US" sz="2000" dirty="0">
                              <a:effectLst/>
                            </a:rPr>
                            <a:t>R</a:t>
                          </a:r>
                          <a:r>
                            <a:rPr lang="ru-RU" sz="2000" dirty="0">
                              <a:effectLst/>
                            </a:rPr>
                            <a:t>  ;   в) нет решения ;</a:t>
                          </a:r>
                          <a:r>
                            <a:rPr lang="ru-RU" sz="2000" dirty="0" smtClean="0">
                              <a:effectLst/>
                            </a:rPr>
                            <a:t> г)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endChr m:val=""/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−∞;</m:t>
                                  </m:r>
                                  <m:d>
                                    <m:dPr>
                                      <m:begChr m:val=""/>
                                      <m:endChr m:val="]"/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</m:d>
                                </m:e>
                              </m:d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.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8260930"/>
                  </p:ext>
                </p:extLst>
              </p:nvPr>
            </p:nvGraphicFramePr>
            <p:xfrm>
              <a:off x="-2" y="783867"/>
              <a:ext cx="9144001" cy="625433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75225"/>
                    <a:gridCol w="2688754"/>
                    <a:gridCol w="1531990"/>
                    <a:gridCol w="2273589"/>
                    <a:gridCol w="2274443"/>
                  </a:tblGrid>
                  <a:tr h="384994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Вариант1   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Вариант2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68046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1.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Возрастающая функция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Убывающая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Возрастающая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Убывающая функция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42334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059" t="-77682" r="-226077" b="-317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0398" t="-77682" r="-297211" b="-317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2145" t="-77682" r="-100000" b="-3175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02145" t="-77682" b="-317597"/>
                          </a:stretch>
                        </a:blipFill>
                      </a:tcPr>
                    </a:tc>
                  </a:tr>
                  <a:tr h="82380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2.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  2</a:t>
                          </a:r>
                          <a:r>
                            <a:rPr lang="ru-RU" sz="2000" baseline="30000" dirty="0">
                              <a:effectLst/>
                            </a:rPr>
                            <a:t>- х</a:t>
                          </a:r>
                          <a:r>
                            <a:rPr lang="ru-RU" sz="2000" dirty="0">
                              <a:effectLst/>
                            </a:rPr>
                            <a:t> ;     5</a:t>
                          </a:r>
                          <a:r>
                            <a:rPr lang="ru-RU" sz="2000" baseline="30000" dirty="0">
                              <a:effectLst/>
                            </a:rPr>
                            <a:t> 4 – 2х</a:t>
                          </a:r>
                          <a:r>
                            <a:rPr lang="ru-RU" sz="2000" dirty="0">
                              <a:effectLst/>
                            </a:rPr>
                            <a:t>;     2</a:t>
                          </a:r>
                          <a:r>
                            <a:rPr lang="ru-RU" sz="2000" baseline="30000" dirty="0">
                              <a:effectLst/>
                            </a:rPr>
                            <a:t> 2х - 2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                  4</a:t>
                          </a:r>
                          <a:r>
                            <a:rPr lang="ru-RU" sz="2000" baseline="30000" dirty="0">
                              <a:effectLst/>
                            </a:rPr>
                            <a:t>- х</a:t>
                          </a:r>
                          <a:r>
                            <a:rPr lang="ru-RU" sz="2000" dirty="0">
                              <a:effectLst/>
                            </a:rPr>
                            <a:t>  ;      7</a:t>
                          </a:r>
                          <a:r>
                            <a:rPr lang="ru-RU" sz="2000" baseline="30000" dirty="0">
                              <a:effectLst/>
                            </a:rPr>
                            <a:t> 10 – 2х</a:t>
                          </a:r>
                          <a:r>
                            <a:rPr lang="ru-RU" sz="2000" dirty="0">
                              <a:effectLst/>
                            </a:rPr>
                            <a:t>;     6</a:t>
                          </a:r>
                          <a:r>
                            <a:rPr lang="ru-RU" sz="2000" baseline="30000" dirty="0">
                              <a:effectLst/>
                            </a:rPr>
                            <a:t>  4х - 6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84459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>
                              <a:effectLst/>
                            </a:rPr>
                            <a:t>3.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а) х= 5;  б) х = 4 ;   в) х = - 2;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г) х</a:t>
                          </a:r>
                          <a:r>
                            <a:rPr lang="ru-RU" sz="2000" baseline="-25000">
                              <a:effectLst/>
                            </a:rPr>
                            <a:t>1</a:t>
                          </a:r>
                          <a:r>
                            <a:rPr lang="ru-RU" sz="2000">
                              <a:effectLst/>
                            </a:rPr>
                            <a:t>=0, х</a:t>
                          </a:r>
                          <a:r>
                            <a:rPr lang="ru-RU" sz="2000" baseline="-25000">
                              <a:effectLst/>
                            </a:rPr>
                            <a:t>2 </a:t>
                          </a:r>
                          <a:r>
                            <a:rPr lang="ru-RU" sz="2000">
                              <a:effectLst/>
                            </a:rPr>
                            <a:t>= -1; 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д) корней нет;  е) х = 2.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а) х = 4;   б) х = 11;  в)  х = - 15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г) х</a:t>
                          </a:r>
                          <a:r>
                            <a:rPr lang="ru-RU" sz="2000" baseline="-25000" dirty="0">
                              <a:effectLst/>
                            </a:rPr>
                            <a:t>1</a:t>
                          </a:r>
                          <a:r>
                            <a:rPr lang="ru-RU" sz="2000" dirty="0">
                              <a:effectLst/>
                            </a:rPr>
                            <a:t>=0, х</a:t>
                          </a:r>
                          <a:r>
                            <a:rPr lang="ru-RU" sz="2000" baseline="-25000" dirty="0">
                              <a:effectLst/>
                            </a:rPr>
                            <a:t>2 </a:t>
                          </a:r>
                          <a:r>
                            <a:rPr lang="ru-RU" sz="2000" dirty="0">
                              <a:effectLst/>
                            </a:rPr>
                            <a:t>= -2;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д) корней нет;  е) х = 2.</a:t>
                          </a: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</a:rPr>
                            <a:t> 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109714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</a:rPr>
                            <a:t>4.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60" t="-473333" r="-107803" b="-6777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1072" t="-473333" b="-6777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1924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выставления оценки: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За каждый правильный ответ выставляется 1 балл.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18баллов – оценка «5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17баллов- оценка «4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16-12 баллов – оценка « 3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11-0 баллов – оценка « 2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4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Домашнее задание:  </a:t>
            </a: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Раздел </a:t>
            </a:r>
            <a:r>
              <a:rPr lang="ru-RU" dirty="0"/>
              <a:t>« Задачи на повторение</a:t>
            </a:r>
            <a:r>
              <a:rPr lang="ru-RU" dirty="0" smtClean="0"/>
              <a:t>»</a:t>
            </a:r>
          </a:p>
          <a:p>
            <a:pPr marL="82296" indent="0">
              <a:buNone/>
            </a:pPr>
            <a:r>
              <a:rPr lang="ru-RU" dirty="0" smtClean="0"/>
              <a:t>  на    стр</a:t>
            </a:r>
            <a:r>
              <a:rPr lang="ru-RU" dirty="0"/>
              <a:t>. </a:t>
            </a:r>
            <a:r>
              <a:rPr lang="ru-RU" dirty="0" smtClean="0"/>
              <a:t>299</a:t>
            </a:r>
          </a:p>
          <a:p>
            <a:pPr marL="82296" indent="0">
              <a:buNone/>
            </a:pPr>
            <a:r>
              <a:rPr lang="ru-RU" dirty="0" smtClean="0"/>
              <a:t> </a:t>
            </a:r>
            <a:r>
              <a:rPr lang="ru-RU" dirty="0"/>
              <a:t>№ 164 (в), 165 (в, г), 169 </a:t>
            </a:r>
            <a:r>
              <a:rPr lang="ru-RU" dirty="0" smtClean="0"/>
              <a:t>( а, б), 170 </a:t>
            </a:r>
            <a:r>
              <a:rPr lang="ru-RU" dirty="0"/>
              <a:t>( </a:t>
            </a:r>
            <a:r>
              <a:rPr lang="ru-RU" dirty="0" smtClean="0"/>
              <a:t>в , г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pic>
        <p:nvPicPr>
          <p:cNvPr id="4" name="Содержимое 5" descr="18aa2fb4e9dffae706350c836ff29403.gif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12160" y="3933056"/>
            <a:ext cx="2103135" cy="19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5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</TotalTime>
  <Words>396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« Решение показательных уравнений и неравенств»</vt:lpstr>
      <vt:lpstr>Цели урока:  повторить  основные методы решения показательных                уравнений и неравенств ;  повторить свойства  показательной функции в процессе решения показательных неравенств. </vt:lpstr>
      <vt:lpstr>Презентация PowerPoint</vt:lpstr>
      <vt:lpstr> Основные методы решения показательных  уравнений:</vt:lpstr>
      <vt:lpstr>Определите метод решения показательного  уравнения:</vt:lpstr>
      <vt:lpstr> Математический  диктант</vt:lpstr>
      <vt:lpstr>Презентация PowerPoint</vt:lpstr>
      <vt:lpstr>Критерии выставления оценки: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Решение показательных уравнений и неравенств»</dc:title>
  <dc:creator>Слюсарь</dc:creator>
  <cp:lastModifiedBy>Слюсарь</cp:lastModifiedBy>
  <cp:revision>17</cp:revision>
  <dcterms:created xsi:type="dcterms:W3CDTF">2012-12-23T14:24:16Z</dcterms:created>
  <dcterms:modified xsi:type="dcterms:W3CDTF">2012-12-23T18:03:49Z</dcterms:modified>
</cp:coreProperties>
</file>