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" initials="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CF44D-C4F1-4844-BB58-58B2AA6E47AE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A078B-FB9F-4611-BB88-76120468DB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E08092-09A7-4AA6-8C8E-A4E083CB54A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C2C93-75F0-41CE-B79B-EC3CCA0B87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C2C93-75F0-41CE-B79B-EC3CCA0B875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632848" cy="38164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 smtClean="0">
                <a:latin typeface="Monotype Corsiva" pitchFamily="66" charset="0"/>
              </a:rPr>
              <a:t>Простейшие комбинаторные задачи</a:t>
            </a:r>
            <a:endParaRPr lang="ru-RU" sz="8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7776864" cy="2016224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Урок №1. Правило умножения. Дерево вариантов.</a:t>
            </a:r>
          </a:p>
          <a:p>
            <a:r>
              <a:rPr lang="ru-RU" dirty="0" smtClean="0"/>
              <a:t>Урок №2. Перестановки.</a:t>
            </a:r>
          </a:p>
          <a:p>
            <a:r>
              <a:rPr lang="ru-RU" dirty="0" smtClean="0"/>
              <a:t>Урок №3. Выбор нескольких элементов. Сочетания.</a:t>
            </a:r>
          </a:p>
          <a:p>
            <a:r>
              <a:rPr lang="ru-RU" dirty="0" smtClean="0"/>
              <a:t>Урок №4. Классическое определение вероятности.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25782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u="sng" dirty="0" smtClean="0"/>
              <a:t>Задача №5. </a:t>
            </a:r>
            <a:r>
              <a:rPr lang="ru-RU" sz="3200" dirty="0" smtClean="0"/>
              <a:t>В семье 6 человек. Семья решила каждый вечер, ужиная, рассаживаться по-новому. Сколько дней члены семьи могут осуществлять задуманное? 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03504" y="2852936"/>
            <a:ext cx="7602048" cy="367240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Предположим, что семья состоит из бабушки, дедушки, мамы, папы, дочери и сына.</a:t>
            </a:r>
          </a:p>
          <a:p>
            <a:pPr>
              <a:buNone/>
            </a:pPr>
            <a:r>
              <a:rPr lang="ru-RU" dirty="0" smtClean="0"/>
              <a:t>Пусть первой усаживается бабушка, тогда у неё 6 вариантов. У дедушки – 5 вариантов. У мамы – 4 варианта. У папы – 3 варианта. У дочери – 2 варианта выбора стула, а у сына – 1 вариант. По правилу умножения получаем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6∙5∙4∙3∙2∙1 = 720 </a:t>
            </a:r>
            <a:r>
              <a:rPr lang="ru-RU" b="1" dirty="0" smtClean="0"/>
              <a:t>способов.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48472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4800" b="1" u="sng" dirty="0" smtClean="0"/>
              <a:t>Учебник</a:t>
            </a:r>
            <a:r>
              <a:rPr lang="ru-RU" sz="4800" u="sng" dirty="0" smtClean="0"/>
              <a:t>: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	</a:t>
            </a:r>
            <a:r>
              <a:rPr lang="ru-RU" b="1" dirty="0" smtClean="0"/>
              <a:t> </a:t>
            </a:r>
            <a:r>
              <a:rPr lang="ru-RU" sz="4000" b="1" dirty="0" smtClean="0"/>
              <a:t>№23 </a:t>
            </a:r>
            <a:r>
              <a:rPr lang="ru-RU" b="1" dirty="0" smtClean="0"/>
              <a:t>– устно,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	</a:t>
            </a:r>
            <a:r>
              <a:rPr lang="ru-RU" sz="4300" b="1" dirty="0" smtClean="0"/>
              <a:t>№24, </a:t>
            </a:r>
            <a:r>
              <a:rPr lang="ru-RU" sz="4300" b="1" dirty="0" smtClean="0"/>
              <a:t>№</a:t>
            </a:r>
            <a:r>
              <a:rPr lang="ru-RU" sz="4300" b="1" dirty="0" smtClean="0"/>
              <a:t>53, №80, №81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/>
              <a:t>		– письменно.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44016"/>
            <a:ext cx="7704856" cy="1484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300" b="1" u="sng" dirty="0" smtClean="0"/>
              <a:t>Задача 1.</a:t>
            </a:r>
            <a:r>
              <a:rPr lang="ru-RU" sz="3300" b="1" dirty="0" smtClean="0"/>
              <a:t> Сколько четных двузначных чисел можно составить из цифр:</a:t>
            </a:r>
            <a:br>
              <a:rPr lang="ru-RU" sz="3300" b="1" dirty="0" smtClean="0"/>
            </a:br>
            <a:r>
              <a:rPr lang="ru-RU" sz="3300" b="1" dirty="0" smtClean="0"/>
              <a:t> 0, 1, 2, 4, 5, 9?</a:t>
            </a:r>
            <a:endParaRPr lang="ru-RU" sz="33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8888" y="1772816"/>
          <a:ext cx="767556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891"/>
                <a:gridCol w="1918891"/>
                <a:gridCol w="1918891"/>
                <a:gridCol w="1918891"/>
              </a:tblGrid>
              <a:tr h="708079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</a:t>
                      </a:r>
                      <a:endParaRPr lang="ru-RU" sz="44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2</a:t>
                      </a:r>
                      <a:endParaRPr lang="ru-RU" sz="44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24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</a:t>
                      </a:r>
                      <a:endParaRPr lang="ru-RU" sz="44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44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5</a:t>
                      </a:r>
                      <a:endParaRPr lang="ru-RU" sz="44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08079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9</a:t>
                      </a:r>
                      <a:endParaRPr lang="ru-RU" sz="44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90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92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94</a:t>
                      </a:r>
                      <a:endParaRPr lang="ru-RU" sz="44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5656" y="638132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 15 чисел.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74056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u="sng" dirty="0" smtClean="0"/>
              <a:t>Задача 2. </a:t>
            </a:r>
            <a:r>
              <a:rPr lang="ru-RU" sz="2800" b="1" dirty="0" smtClean="0"/>
              <a:t>На завтрак Вова может выбрать плюшку, бутерброд, пряник или кекс, а запить их он может кефиром. Из скольких вариантов завтрака может выбирать Вова?</a:t>
            </a:r>
            <a:endParaRPr lang="ru-RU" sz="2800" b="1" dirty="0"/>
          </a:p>
        </p:txBody>
      </p:sp>
      <p:graphicFrame>
        <p:nvGraphicFramePr>
          <p:cNvPr id="7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8888" y="1916832"/>
          <a:ext cx="7675565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113"/>
                <a:gridCol w="1535113"/>
                <a:gridCol w="1535113"/>
                <a:gridCol w="1535113"/>
                <a:gridCol w="1535113"/>
              </a:tblGrid>
              <a:tr h="1080120"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Плюшка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Бутерброд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Пряник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Кекс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Кофе 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Кофе, плюшка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Кофе, бутерброд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Кофе, пряник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Кофе, </a:t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кекс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Сок 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Сок, плюшка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Сок, бутерброд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Сок, пряник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Сок, кекс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Кефир 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Кефир, плюшка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Кефир, бутерброд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Кефир, пряник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Кефир, кекс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31640" y="6309320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Ответ: 12 вариантов.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49808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/>
              <a:t>Правило умножения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24744"/>
            <a:ext cx="7498080" cy="4800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Для того, чтобы найти число всех возможных испытаний независимых событий А и В, надо число возможных исходов испытания А умножить на число возможных исходов испытания В.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0346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u="sng" dirty="0" smtClean="0"/>
              <a:t>Задача №3.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Государственные флаги многих стран состоят из горизонтальных полос разных цветов. Сколько существует различных флагов, состоящих из трех полос белого, красного и синего цвета?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4067944" y="188640"/>
            <a:ext cx="1296144" cy="648072"/>
            <a:chOff x="2195736" y="1124744"/>
            <a:chExt cx="1296144" cy="648072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1979712" y="1124744"/>
            <a:ext cx="1296144" cy="648072"/>
            <a:chOff x="2195736" y="1124744"/>
            <a:chExt cx="1296144" cy="648072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4067944" y="1124744"/>
            <a:ext cx="1296144" cy="648072"/>
            <a:chOff x="2195736" y="1124744"/>
            <a:chExt cx="1296144" cy="648072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6372200" y="1124744"/>
            <a:ext cx="1296144" cy="648072"/>
            <a:chOff x="2195736" y="1124744"/>
            <a:chExt cx="1296144" cy="648072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1547664" y="2348880"/>
            <a:ext cx="648072" cy="648072"/>
            <a:chOff x="2195736" y="1124744"/>
            <a:chExt cx="1296144" cy="648072"/>
          </a:xfrm>
        </p:grpSpPr>
        <p:cxnSp>
          <p:nvCxnSpPr>
            <p:cNvPr id="42" name="Прямая соединительная линия 41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Группа 54"/>
          <p:cNvGrpSpPr/>
          <p:nvPr/>
        </p:nvGrpSpPr>
        <p:grpSpPr>
          <a:xfrm>
            <a:off x="2627784" y="2348880"/>
            <a:ext cx="648072" cy="648072"/>
            <a:chOff x="2195736" y="1124744"/>
            <a:chExt cx="1296144" cy="648072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Группа 61"/>
          <p:cNvGrpSpPr/>
          <p:nvPr/>
        </p:nvGrpSpPr>
        <p:grpSpPr>
          <a:xfrm>
            <a:off x="1547664" y="3573016"/>
            <a:ext cx="648072" cy="648072"/>
            <a:chOff x="2195736" y="1124744"/>
            <a:chExt cx="1296144" cy="648072"/>
          </a:xfrm>
        </p:grpSpPr>
        <p:cxnSp>
          <p:nvCxnSpPr>
            <p:cNvPr id="63" name="Прямая соединительная линия 62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Группа 68"/>
          <p:cNvGrpSpPr/>
          <p:nvPr/>
        </p:nvGrpSpPr>
        <p:grpSpPr>
          <a:xfrm>
            <a:off x="3851920" y="2348880"/>
            <a:ext cx="648072" cy="648072"/>
            <a:chOff x="2195736" y="1124744"/>
            <a:chExt cx="1296144" cy="648072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Группа 75"/>
          <p:cNvGrpSpPr/>
          <p:nvPr/>
        </p:nvGrpSpPr>
        <p:grpSpPr>
          <a:xfrm>
            <a:off x="5004048" y="2348880"/>
            <a:ext cx="648072" cy="648072"/>
            <a:chOff x="2195736" y="1124744"/>
            <a:chExt cx="1296144" cy="648072"/>
          </a:xfrm>
        </p:grpSpPr>
        <p:cxnSp>
          <p:nvCxnSpPr>
            <p:cNvPr id="77" name="Прямая соединительная линия 76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Группа 82"/>
          <p:cNvGrpSpPr/>
          <p:nvPr/>
        </p:nvGrpSpPr>
        <p:grpSpPr>
          <a:xfrm>
            <a:off x="6372200" y="3558948"/>
            <a:ext cx="648072" cy="648072"/>
            <a:chOff x="2195736" y="1124744"/>
            <a:chExt cx="1296144" cy="648072"/>
          </a:xfrm>
        </p:grpSpPr>
        <p:cxnSp>
          <p:nvCxnSpPr>
            <p:cNvPr id="84" name="Прямая соединительная линия 83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>
            <a:off x="6372200" y="2348880"/>
            <a:ext cx="648072" cy="648072"/>
            <a:chOff x="2195736" y="1124744"/>
            <a:chExt cx="1296144" cy="648072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Группа 96"/>
          <p:cNvGrpSpPr/>
          <p:nvPr/>
        </p:nvGrpSpPr>
        <p:grpSpPr>
          <a:xfrm>
            <a:off x="7524328" y="2348880"/>
            <a:ext cx="648072" cy="648072"/>
            <a:chOff x="2195736" y="1124744"/>
            <a:chExt cx="1296144" cy="648072"/>
          </a:xfrm>
        </p:grpSpPr>
        <p:cxnSp>
          <p:nvCxnSpPr>
            <p:cNvPr id="98" name="Прямая соединительная линия 97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Группа 103"/>
          <p:cNvGrpSpPr/>
          <p:nvPr/>
        </p:nvGrpSpPr>
        <p:grpSpPr>
          <a:xfrm>
            <a:off x="7524328" y="3529144"/>
            <a:ext cx="648072" cy="648072"/>
            <a:chOff x="2195736" y="1124744"/>
            <a:chExt cx="1296144" cy="648072"/>
          </a:xfrm>
        </p:grpSpPr>
        <p:cxnSp>
          <p:nvCxnSpPr>
            <p:cNvPr id="105" name="Прямая соединительная линия 104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Прямая со стрелкой 113"/>
          <p:cNvCxnSpPr/>
          <p:nvPr/>
        </p:nvCxnSpPr>
        <p:spPr>
          <a:xfrm flipH="1">
            <a:off x="2555776" y="404664"/>
            <a:ext cx="151216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 стрелкой 115"/>
          <p:cNvCxnSpPr/>
          <p:nvPr/>
        </p:nvCxnSpPr>
        <p:spPr>
          <a:xfrm>
            <a:off x="5364088" y="404664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>
            <a:off x="4716016" y="83671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endCxn id="167" idx="0"/>
          </p:cNvCxnSpPr>
          <p:nvPr/>
        </p:nvCxnSpPr>
        <p:spPr>
          <a:xfrm flipH="1">
            <a:off x="1840118" y="1772816"/>
            <a:ext cx="499634" cy="539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>
            <a:off x="1907704" y="29969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 стрелкой 128"/>
          <p:cNvCxnSpPr>
            <a:endCxn id="169" idx="0"/>
          </p:cNvCxnSpPr>
          <p:nvPr/>
        </p:nvCxnSpPr>
        <p:spPr>
          <a:xfrm>
            <a:off x="2483768" y="1772816"/>
            <a:ext cx="508478" cy="525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 стрелкой 130"/>
          <p:cNvCxnSpPr/>
          <p:nvPr/>
        </p:nvCxnSpPr>
        <p:spPr>
          <a:xfrm flipH="1">
            <a:off x="6660232" y="1772816"/>
            <a:ext cx="36004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 стрелкой 132"/>
          <p:cNvCxnSpPr/>
          <p:nvPr/>
        </p:nvCxnSpPr>
        <p:spPr>
          <a:xfrm>
            <a:off x="4860032" y="1772816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/>
          <p:nvPr/>
        </p:nvCxnSpPr>
        <p:spPr>
          <a:xfrm flipH="1">
            <a:off x="4139952" y="1772816"/>
            <a:ext cx="43204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 стрелкой 146"/>
          <p:cNvCxnSpPr/>
          <p:nvPr/>
        </p:nvCxnSpPr>
        <p:spPr>
          <a:xfrm>
            <a:off x="7164288" y="1772816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 стрелкой 157"/>
          <p:cNvCxnSpPr/>
          <p:nvPr/>
        </p:nvCxnSpPr>
        <p:spPr>
          <a:xfrm>
            <a:off x="7884368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2123728" y="108087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БЕЛЫЙ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6516216" y="1096608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КРАСНЫЙ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283968" y="1104999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7740352" y="2545159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1691680" y="2312404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1691680" y="2530096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169" name="TextBox 168"/>
          <p:cNvSpPr txBox="1"/>
          <p:nvPr/>
        </p:nvSpPr>
        <p:spPr>
          <a:xfrm>
            <a:off x="2843808" y="2298336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2843808" y="2515355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182" name="Прямоугольник 181"/>
          <p:cNvSpPr/>
          <p:nvPr/>
        </p:nvSpPr>
        <p:spPr>
          <a:xfrm>
            <a:off x="4572000" y="107340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183" name="Прямоугольник 182"/>
          <p:cNvSpPr/>
          <p:nvPr/>
        </p:nvSpPr>
        <p:spPr>
          <a:xfrm>
            <a:off x="4572000" y="332656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184" name="Прямоугольник 183"/>
          <p:cNvSpPr/>
          <p:nvPr/>
        </p:nvSpPr>
        <p:spPr>
          <a:xfrm>
            <a:off x="4572000" y="548680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?</a:t>
            </a:r>
            <a:endParaRPr lang="ru-RU" b="1" dirty="0"/>
          </a:p>
        </p:txBody>
      </p:sp>
      <p:grpSp>
        <p:nvGrpSpPr>
          <p:cNvPr id="185" name="Группа 184"/>
          <p:cNvGrpSpPr/>
          <p:nvPr/>
        </p:nvGrpSpPr>
        <p:grpSpPr>
          <a:xfrm>
            <a:off x="2627784" y="3573016"/>
            <a:ext cx="648072" cy="648072"/>
            <a:chOff x="2195736" y="1124744"/>
            <a:chExt cx="1296144" cy="648072"/>
          </a:xfrm>
        </p:grpSpPr>
        <p:cxnSp>
          <p:nvCxnSpPr>
            <p:cNvPr id="186" name="Прямая соединительная линия 185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Прямая соединительная линия 186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Прямая соединительная линия 187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Прямая соединительная линия 190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Группа 191"/>
          <p:cNvGrpSpPr/>
          <p:nvPr/>
        </p:nvGrpSpPr>
        <p:grpSpPr>
          <a:xfrm>
            <a:off x="3851920" y="3573016"/>
            <a:ext cx="648072" cy="648072"/>
            <a:chOff x="2195736" y="1124744"/>
            <a:chExt cx="1296144" cy="648072"/>
          </a:xfrm>
        </p:grpSpPr>
        <p:cxnSp>
          <p:nvCxnSpPr>
            <p:cNvPr id="193" name="Прямая соединительная линия 192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Прямая соединительная линия 193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Прямая соединительная линия 194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Прямая соединительная линия 195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Прямая соединительная линия 196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Прямая соединительная линия 197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/>
          <p:cNvGrpSpPr/>
          <p:nvPr/>
        </p:nvGrpSpPr>
        <p:grpSpPr>
          <a:xfrm>
            <a:off x="5004048" y="3573016"/>
            <a:ext cx="648072" cy="648072"/>
            <a:chOff x="2195736" y="1124744"/>
            <a:chExt cx="1296144" cy="648072"/>
          </a:xfrm>
        </p:grpSpPr>
        <p:cxnSp>
          <p:nvCxnSpPr>
            <p:cNvPr id="200" name="Прямая соединительная линия 199"/>
            <p:cNvCxnSpPr/>
            <p:nvPr/>
          </p:nvCxnSpPr>
          <p:spPr>
            <a:xfrm>
              <a:off x="2195736" y="1124744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Прямая соединительная линия 200"/>
            <p:cNvCxnSpPr/>
            <p:nvPr/>
          </p:nvCxnSpPr>
          <p:spPr>
            <a:xfrm>
              <a:off x="2195736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/>
            <p:cNvCxnSpPr/>
            <p:nvPr/>
          </p:nvCxnSpPr>
          <p:spPr>
            <a:xfrm>
              <a:off x="3491880" y="1124744"/>
              <a:ext cx="0" cy="6480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/>
            <p:cNvCxnSpPr/>
            <p:nvPr/>
          </p:nvCxnSpPr>
          <p:spPr>
            <a:xfrm>
              <a:off x="2195736" y="1772816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Прямая соединительная линия 203"/>
            <p:cNvCxnSpPr/>
            <p:nvPr/>
          </p:nvCxnSpPr>
          <p:spPr>
            <a:xfrm>
              <a:off x="2195736" y="1340768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Прямая соединительная линия 204"/>
            <p:cNvCxnSpPr/>
            <p:nvPr/>
          </p:nvCxnSpPr>
          <p:spPr>
            <a:xfrm>
              <a:off x="2195736" y="1556792"/>
              <a:ext cx="12961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7" name="Прямая со стрелкой 216"/>
          <p:cNvCxnSpPr/>
          <p:nvPr/>
        </p:nvCxnSpPr>
        <p:spPr>
          <a:xfrm>
            <a:off x="6732240" y="29969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Прямая со стрелкой 217"/>
          <p:cNvCxnSpPr/>
          <p:nvPr/>
        </p:nvCxnSpPr>
        <p:spPr>
          <a:xfrm>
            <a:off x="5364088" y="29969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Прямая со стрелкой 218"/>
          <p:cNvCxnSpPr/>
          <p:nvPr/>
        </p:nvCxnSpPr>
        <p:spPr>
          <a:xfrm>
            <a:off x="4211960" y="2996952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Прямая со стрелкой 219"/>
          <p:cNvCxnSpPr/>
          <p:nvPr/>
        </p:nvCxnSpPr>
        <p:spPr>
          <a:xfrm>
            <a:off x="2987824" y="306896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3995936" y="2329135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30" name="TextBox 229"/>
          <p:cNvSpPr txBox="1"/>
          <p:nvPr/>
        </p:nvSpPr>
        <p:spPr>
          <a:xfrm>
            <a:off x="5220072" y="2329135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31" name="TextBox 230"/>
          <p:cNvSpPr txBox="1"/>
          <p:nvPr/>
        </p:nvSpPr>
        <p:spPr>
          <a:xfrm>
            <a:off x="7740352" y="2329135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32" name="TextBox 231"/>
          <p:cNvSpPr txBox="1"/>
          <p:nvPr/>
        </p:nvSpPr>
        <p:spPr>
          <a:xfrm>
            <a:off x="6516216" y="2329135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33" name="TextBox 232"/>
          <p:cNvSpPr txBox="1"/>
          <p:nvPr/>
        </p:nvSpPr>
        <p:spPr>
          <a:xfrm>
            <a:off x="3995936" y="2536768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34" name="TextBox 233"/>
          <p:cNvSpPr txBox="1"/>
          <p:nvPr/>
        </p:nvSpPr>
        <p:spPr>
          <a:xfrm>
            <a:off x="5220072" y="253676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35" name="TextBox 234"/>
          <p:cNvSpPr txBox="1"/>
          <p:nvPr/>
        </p:nvSpPr>
        <p:spPr>
          <a:xfrm>
            <a:off x="6516216" y="2545159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36" name="TextBox 235"/>
          <p:cNvSpPr txBox="1"/>
          <p:nvPr/>
        </p:nvSpPr>
        <p:spPr>
          <a:xfrm>
            <a:off x="1754844" y="3539203"/>
            <a:ext cx="296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37" name="TextBox 236"/>
          <p:cNvSpPr txBox="1"/>
          <p:nvPr/>
        </p:nvSpPr>
        <p:spPr>
          <a:xfrm>
            <a:off x="2843808" y="3543212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38" name="TextBox 237"/>
          <p:cNvSpPr txBox="1"/>
          <p:nvPr/>
        </p:nvSpPr>
        <p:spPr>
          <a:xfrm>
            <a:off x="4067944" y="376090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39" name="TextBox 238"/>
          <p:cNvSpPr txBox="1"/>
          <p:nvPr/>
        </p:nvSpPr>
        <p:spPr>
          <a:xfrm>
            <a:off x="6588224" y="3739491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40" name="TextBox 239"/>
          <p:cNvSpPr txBox="1"/>
          <p:nvPr/>
        </p:nvSpPr>
        <p:spPr>
          <a:xfrm>
            <a:off x="5191936" y="397526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41" name="TextBox 240"/>
          <p:cNvSpPr txBox="1"/>
          <p:nvPr/>
        </p:nvSpPr>
        <p:spPr>
          <a:xfrm>
            <a:off x="7740352" y="393305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Б</a:t>
            </a:r>
            <a:endParaRPr lang="ru-RU" sz="1400" b="1" dirty="0"/>
          </a:p>
        </p:txBody>
      </p:sp>
      <p:sp>
        <p:nvSpPr>
          <p:cNvPr id="242" name="TextBox 241"/>
          <p:cNvSpPr txBox="1"/>
          <p:nvPr/>
        </p:nvSpPr>
        <p:spPr>
          <a:xfrm>
            <a:off x="1749620" y="3961192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3" name="TextBox 242"/>
          <p:cNvSpPr txBox="1"/>
          <p:nvPr/>
        </p:nvSpPr>
        <p:spPr>
          <a:xfrm>
            <a:off x="2828072" y="374516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4" name="TextBox 243"/>
          <p:cNvSpPr txBox="1"/>
          <p:nvPr/>
        </p:nvSpPr>
        <p:spPr>
          <a:xfrm>
            <a:off x="4067944" y="397692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5" name="TextBox 244"/>
          <p:cNvSpPr txBox="1"/>
          <p:nvPr/>
        </p:nvSpPr>
        <p:spPr>
          <a:xfrm>
            <a:off x="5195556" y="3760904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6" name="TextBox 245"/>
          <p:cNvSpPr txBox="1"/>
          <p:nvPr/>
        </p:nvSpPr>
        <p:spPr>
          <a:xfrm>
            <a:off x="6588224" y="350100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7" name="TextBox 246"/>
          <p:cNvSpPr txBox="1"/>
          <p:nvPr/>
        </p:nvSpPr>
        <p:spPr>
          <a:xfrm>
            <a:off x="7740352" y="3501008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К</a:t>
            </a:r>
            <a:endParaRPr lang="ru-RU" sz="1400" b="1" dirty="0"/>
          </a:p>
        </p:txBody>
      </p:sp>
      <p:sp>
        <p:nvSpPr>
          <p:cNvPr id="248" name="TextBox 247"/>
          <p:cNvSpPr txBox="1"/>
          <p:nvPr/>
        </p:nvSpPr>
        <p:spPr>
          <a:xfrm>
            <a:off x="1749620" y="3745168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49" name="TextBox 248"/>
          <p:cNvSpPr txBox="1"/>
          <p:nvPr/>
        </p:nvSpPr>
        <p:spPr>
          <a:xfrm>
            <a:off x="2829740" y="3976928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50" name="TextBox 249"/>
          <p:cNvSpPr txBox="1"/>
          <p:nvPr/>
        </p:nvSpPr>
        <p:spPr>
          <a:xfrm>
            <a:off x="4052208" y="3529144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5191936" y="35448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52" name="TextBox 251"/>
          <p:cNvSpPr txBox="1"/>
          <p:nvPr/>
        </p:nvSpPr>
        <p:spPr>
          <a:xfrm>
            <a:off x="6588224" y="396286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53" name="TextBox 252"/>
          <p:cNvSpPr txBox="1"/>
          <p:nvPr/>
        </p:nvSpPr>
        <p:spPr>
          <a:xfrm>
            <a:off x="7740352" y="3717032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С</a:t>
            </a:r>
            <a:endParaRPr lang="ru-RU" sz="1400" b="1" dirty="0"/>
          </a:p>
        </p:txBody>
      </p:sp>
      <p:sp>
        <p:nvSpPr>
          <p:cNvPr id="254" name="TextBox 253"/>
          <p:cNvSpPr txBox="1"/>
          <p:nvPr/>
        </p:nvSpPr>
        <p:spPr>
          <a:xfrm>
            <a:off x="1403648" y="4365104"/>
            <a:ext cx="7344816" cy="23155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∙ 2 ∙1 = 6.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6 различных флагов.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Построенная схема напоминает дерево,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только перевернутое. Поэтому её называют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деревом возможных вариантов.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85821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u="sng" dirty="0" smtClean="0"/>
              <a:t>Задача №4.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 коридоре висят три лампочки. Сколько имеется различных способов освещения коридора?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81808"/>
            <a:ext cx="7498080" cy="38995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Пусть «+» означает: горит, а «-» – не горит.</a:t>
            </a:r>
          </a:p>
          <a:p>
            <a:pPr>
              <a:buNone/>
            </a:pPr>
            <a:r>
              <a:rPr lang="ru-RU" sz="2800" dirty="0" smtClean="0"/>
              <a:t>Тогда все способы освещения можно перечислить так: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Всего 8 способов.</a:t>
            </a:r>
          </a:p>
          <a:p>
            <a:pPr>
              <a:buNone/>
            </a:pP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3" y="3962752"/>
          <a:ext cx="6552729" cy="1554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28081"/>
                <a:gridCol w="728081"/>
                <a:gridCol w="728081"/>
                <a:gridCol w="728081"/>
                <a:gridCol w="756356"/>
                <a:gridCol w="699806"/>
                <a:gridCol w="728081"/>
                <a:gridCol w="728081"/>
                <a:gridCol w="728081"/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</a:p>
                    <a:p>
                      <a:pPr algn="ctr"/>
                      <a:r>
                        <a:rPr lang="ru-RU" sz="3200" dirty="0" smtClean="0"/>
                        <a:t>2</a:t>
                      </a:r>
                    </a:p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+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</a:p>
                    <a:p>
                      <a:pPr algn="ctr"/>
                      <a:r>
                        <a:rPr lang="ru-RU" sz="3200" dirty="0" smtClean="0"/>
                        <a:t>-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Дерево возможных вариантов: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191683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Первая лампочка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26276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Вторая лампочка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26369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Вторая лампочка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59632" y="371703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Третья </a:t>
            </a:r>
            <a:br>
              <a:rPr lang="ru-RU" dirty="0" smtClean="0"/>
            </a:br>
            <a:r>
              <a:rPr lang="ru-RU" dirty="0" smtClean="0"/>
              <a:t>лампочка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>
            <a:off x="6084168" y="2204864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 flipH="1">
            <a:off x="3275856" y="2204864"/>
            <a:ext cx="792088" cy="4227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37" idx="2"/>
          </p:cNvCxnSpPr>
          <p:nvPr/>
        </p:nvCxnSpPr>
        <p:spPr>
          <a:xfrm>
            <a:off x="7092280" y="2996952"/>
            <a:ext cx="736525" cy="584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6300192" y="2996952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/>
          <p:cNvGrpSpPr/>
          <p:nvPr/>
        </p:nvGrpSpPr>
        <p:grpSpPr>
          <a:xfrm>
            <a:off x="2195736" y="3140968"/>
            <a:ext cx="1512168" cy="504056"/>
            <a:chOff x="2195736" y="3140968"/>
            <a:chExt cx="1512168" cy="504056"/>
          </a:xfrm>
        </p:grpSpPr>
        <p:cxnSp>
          <p:nvCxnSpPr>
            <p:cNvPr id="20" name="Прямая со стрелкой 19"/>
            <p:cNvCxnSpPr/>
            <p:nvPr/>
          </p:nvCxnSpPr>
          <p:spPr>
            <a:xfrm flipH="1">
              <a:off x="2195736" y="3140968"/>
              <a:ext cx="79208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2987824" y="3140968"/>
              <a:ext cx="72008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3131840" y="371703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Третья </a:t>
            </a:r>
            <a:br>
              <a:rPr lang="ru-RU" dirty="0" smtClean="0"/>
            </a:br>
            <a:r>
              <a:rPr lang="ru-RU" dirty="0" smtClean="0"/>
              <a:t>лампочка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5580112" y="371703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Третья </a:t>
            </a:r>
            <a:br>
              <a:rPr lang="ru-RU" dirty="0" smtClean="0"/>
            </a:br>
            <a:r>
              <a:rPr lang="ru-RU" dirty="0" smtClean="0"/>
              <a:t> лампочка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236296" y="371703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Третья лампочка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308304" y="4365104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139952" y="4293096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6444208" y="1980129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7668344" y="2996952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grpSp>
        <p:nvGrpSpPr>
          <p:cNvPr id="41" name="Группа 40"/>
          <p:cNvGrpSpPr/>
          <p:nvPr/>
        </p:nvGrpSpPr>
        <p:grpSpPr>
          <a:xfrm>
            <a:off x="1043608" y="4437112"/>
            <a:ext cx="1512168" cy="504056"/>
            <a:chOff x="2195736" y="3140968"/>
            <a:chExt cx="1512168" cy="504056"/>
          </a:xfrm>
        </p:grpSpPr>
        <p:cxnSp>
          <p:nvCxnSpPr>
            <p:cNvPr id="42" name="Прямая со стрелкой 41"/>
            <p:cNvCxnSpPr/>
            <p:nvPr/>
          </p:nvCxnSpPr>
          <p:spPr>
            <a:xfrm flipH="1">
              <a:off x="2195736" y="3140968"/>
              <a:ext cx="79208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2987824" y="3140968"/>
              <a:ext cx="72008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3059832" y="4437112"/>
            <a:ext cx="1512168" cy="504056"/>
            <a:chOff x="2195736" y="3140968"/>
            <a:chExt cx="1512168" cy="504056"/>
          </a:xfrm>
        </p:grpSpPr>
        <p:cxnSp>
          <p:nvCxnSpPr>
            <p:cNvPr id="45" name="Прямая со стрелкой 44"/>
            <p:cNvCxnSpPr/>
            <p:nvPr/>
          </p:nvCxnSpPr>
          <p:spPr>
            <a:xfrm flipH="1">
              <a:off x="2195736" y="3140968"/>
              <a:ext cx="79208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2987824" y="3140968"/>
              <a:ext cx="72008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/>
          <p:nvPr/>
        </p:nvGrpSpPr>
        <p:grpSpPr>
          <a:xfrm>
            <a:off x="5148064" y="4437112"/>
            <a:ext cx="1512168" cy="504056"/>
            <a:chOff x="2195736" y="3140968"/>
            <a:chExt cx="1512168" cy="504056"/>
          </a:xfrm>
        </p:grpSpPr>
        <p:cxnSp>
          <p:nvCxnSpPr>
            <p:cNvPr id="48" name="Прямая со стрелкой 47"/>
            <p:cNvCxnSpPr/>
            <p:nvPr/>
          </p:nvCxnSpPr>
          <p:spPr>
            <a:xfrm flipH="1">
              <a:off x="2195736" y="3140968"/>
              <a:ext cx="79208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>
              <a:off x="2987824" y="3140968"/>
              <a:ext cx="72008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7380312" y="4437112"/>
            <a:ext cx="1512168" cy="504056"/>
            <a:chOff x="2195736" y="3140968"/>
            <a:chExt cx="1512168" cy="504056"/>
          </a:xfrm>
        </p:grpSpPr>
        <p:cxnSp>
          <p:nvCxnSpPr>
            <p:cNvPr id="51" name="Прямая со стрелкой 50"/>
            <p:cNvCxnSpPr/>
            <p:nvPr/>
          </p:nvCxnSpPr>
          <p:spPr>
            <a:xfrm flipH="1">
              <a:off x="2195736" y="3140968"/>
              <a:ext cx="79208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>
              <a:off x="2987824" y="3140968"/>
              <a:ext cx="720080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2195736" y="299695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043608" y="4293096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300192" y="2996952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275856" y="1988840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2987824" y="4365104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5090124" y="4335300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+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419872" y="2996952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195736" y="4365104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6372200" y="4293096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8604448" y="4293096"/>
            <a:ext cx="3209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-</a:t>
            </a:r>
            <a:endParaRPr lang="ru-RU" sz="3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1907704" y="5589240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Ответ: 8 способов.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Правило умножения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96752"/>
            <a:ext cx="7498080" cy="48006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	Первая лампочка может гореть, а может не гореть, то есть два исхода.</a:t>
            </a:r>
          </a:p>
          <a:p>
            <a:pPr>
              <a:buNone/>
            </a:pPr>
            <a:r>
              <a:rPr lang="ru-RU" dirty="0" smtClean="0"/>
              <a:t>Вторая лампочка может гореть, а может не гореть, то есть два исхода.</a:t>
            </a:r>
          </a:p>
          <a:p>
            <a:pPr>
              <a:buNone/>
            </a:pPr>
            <a:r>
              <a:rPr lang="ru-RU" dirty="0" smtClean="0"/>
              <a:t>Третья лампочка может гореть, а может не гореть, то есть два исхода.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∙ 2 ∙ 2 = 8.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Ответ:   8 способов.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807</TotalTime>
  <Words>427</Words>
  <Application>Microsoft Office PowerPoint</Application>
  <PresentationFormat>Экран (4:3)</PresentationFormat>
  <Paragraphs>169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Простейшие комбинаторные задачи</vt:lpstr>
      <vt:lpstr>Задача 1. Сколько четных двузначных чисел можно составить из цифр:  0, 1, 2, 4, 5, 9?</vt:lpstr>
      <vt:lpstr>Задача 2. На завтрак Вова может выбрать плюшку, бутерброд, пряник или кекс, а запить их он может кефиром. Из скольких вариантов завтрака может выбирать Вова?</vt:lpstr>
      <vt:lpstr>Правило умножения</vt:lpstr>
      <vt:lpstr>Задача №3. Государственные флаги многих стран состоят из горизонтальных полос разных цветов. Сколько существует различных флагов, состоящих из трех полос белого, красного и синего цвета?</vt:lpstr>
      <vt:lpstr>Слайд 6</vt:lpstr>
      <vt:lpstr>Задача №4.  В коридоре висят три лампочки. Сколько имеется различных способов освещения коридора? </vt:lpstr>
      <vt:lpstr>Дерево возможных вариантов:</vt:lpstr>
      <vt:lpstr>Правило умножения</vt:lpstr>
      <vt:lpstr>Задача №5. В семье 6 человек. Семья решила каждый вечер, ужиная, рассаживаться по-новому. Сколько дней члены семьи могут осуществлять задуманное?  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Простейшие комбинаторные задачи</dc:title>
  <dc:creator>Ольга</dc:creator>
  <cp:lastModifiedBy>Ольга</cp:lastModifiedBy>
  <cp:revision>78</cp:revision>
  <dcterms:created xsi:type="dcterms:W3CDTF">2011-11-23T10:31:08Z</dcterms:created>
  <dcterms:modified xsi:type="dcterms:W3CDTF">2011-11-26T19:26:13Z</dcterms:modified>
</cp:coreProperties>
</file>