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6" r:id="rId3"/>
    <p:sldMasterId id="2147483698" r:id="rId4"/>
    <p:sldMasterId id="2147483710" r:id="rId5"/>
    <p:sldMasterId id="2147483722" r:id="rId6"/>
    <p:sldMasterId id="2147483734" r:id="rId7"/>
    <p:sldMasterId id="2147483746" r:id="rId8"/>
  </p:sldMasterIdLst>
  <p:notesMasterIdLst>
    <p:notesMasterId r:id="rId49"/>
  </p:notesMasterIdLst>
  <p:sldIdLst>
    <p:sldId id="293" r:id="rId9"/>
    <p:sldId id="291" r:id="rId10"/>
    <p:sldId id="292" r:id="rId11"/>
    <p:sldId id="302" r:id="rId12"/>
    <p:sldId id="301" r:id="rId13"/>
    <p:sldId id="303" r:id="rId14"/>
    <p:sldId id="304" r:id="rId15"/>
    <p:sldId id="305" r:id="rId16"/>
    <p:sldId id="299" r:id="rId17"/>
    <p:sldId id="300" r:id="rId18"/>
    <p:sldId id="306" r:id="rId19"/>
    <p:sldId id="307" r:id="rId20"/>
    <p:sldId id="308" r:id="rId21"/>
    <p:sldId id="309" r:id="rId22"/>
    <p:sldId id="310" r:id="rId23"/>
    <p:sldId id="311" r:id="rId24"/>
    <p:sldId id="314" r:id="rId25"/>
    <p:sldId id="312" r:id="rId26"/>
    <p:sldId id="313" r:id="rId27"/>
    <p:sldId id="315" r:id="rId28"/>
    <p:sldId id="316" r:id="rId29"/>
    <p:sldId id="317" r:id="rId30"/>
    <p:sldId id="268" r:id="rId31"/>
    <p:sldId id="257" r:id="rId32"/>
    <p:sldId id="287" r:id="rId33"/>
    <p:sldId id="258" r:id="rId34"/>
    <p:sldId id="260" r:id="rId35"/>
    <p:sldId id="262" r:id="rId36"/>
    <p:sldId id="290" r:id="rId37"/>
    <p:sldId id="259" r:id="rId38"/>
    <p:sldId id="273" r:id="rId39"/>
    <p:sldId id="274" r:id="rId40"/>
    <p:sldId id="275" r:id="rId41"/>
    <p:sldId id="282" r:id="rId42"/>
    <p:sldId id="284" r:id="rId43"/>
    <p:sldId id="286" r:id="rId44"/>
    <p:sldId id="283" r:id="rId45"/>
    <p:sldId id="318" r:id="rId46"/>
    <p:sldId id="294" r:id="rId47"/>
    <p:sldId id="298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FF"/>
    <a:srgbClr val="7EDC16"/>
    <a:srgbClr val="D0FC82"/>
    <a:srgbClr val="CDFA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7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99459-FBA5-48AC-98D5-62C43A026EAD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71C80-BBCB-4E5E-9F26-F5C802117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Заголовок, диа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F5ED53-8E31-4DF5-A0BD-DF15E4E746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EBF1B-96BA-4B79-A37D-EA9CE5641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777C3-C719-4775-8C08-6325587BDE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F5CBC-7759-4B4F-B67A-4BB5024806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ED532-695A-4F49-A2A4-E100C05BBB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43735-6DC4-461A-B625-9469FFD094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D020D-2158-497E-A9C4-D68BF4FE39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EC975-EA05-4ACF-9A79-B4BF079D61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2C6D-3E2A-4745-959D-9E7D94AC5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3204E-4B86-4E75-83AD-FAE909E57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EB083-AE2A-4711-8232-DEA49FD3A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4572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A9A5D-D7AE-437C-9EC8-1615AC73C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EF215-6850-4EE9-924E-3229878E5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E187-C7D7-4DE4-9363-3C9115017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12AE8-0CAD-4308-AFDE-8701044B6D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52451-9BE2-47D7-BA33-86B9F4E24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A377-F860-4838-AF20-5E03CAA774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88F37-F751-4B59-8A36-34C34966C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23681-380D-41B2-B883-7E9ADCEA4A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38B00-25F9-416E-90E9-A3ECFE45E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4BB4C-542B-4B62-A1AA-2766608D0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3F0A5-2108-44D1-8582-97F2CC81DB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9A468-8860-4441-8927-8A70C05EEC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D7218-3E71-44FA-AE2F-438DF5A28F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F1F1A-22B9-48C8-BA87-7E4A8AB45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105B3-A0C7-4EB1-BA4C-B14EEF5E6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8FBCE-FD12-4A98-A100-947FEF94D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75519-684A-4914-AFC2-0A7615B29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EF6CB-7448-440B-83DC-1B74A29E14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E9A98-0F6C-46C1-975D-09224E984A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B5747-8C64-47C7-9B7B-C0FFEC3F40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31F6C-DF8C-426A-B591-4EEF28FA97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45FE4-A36E-4016-82CF-DC954B4BD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9E3CB-B925-4E32-94B7-1F886E791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BFE1D-721F-49C2-BC4F-1201180C8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25C95-5467-4404-A5E5-AF7F9F7F9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FA2C3-F8AF-4665-95B3-862E07CEF5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6D779-0843-4467-9623-ADDE586DC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BED54-F4B0-4A62-BCE8-F140BBCBEF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13928-6BE5-4D4B-A56E-0DAE6E0442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D5DBB-A101-456C-8F39-6C503F60A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BD7FB-94DF-4079-A928-BAF76CE7F0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F6454-B706-492B-8448-A1F8A24370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A9DFA-81DB-4970-8443-71BD8CB21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4572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C8186-932F-4E4F-AB39-95896DD72E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2DE45-800B-48EC-AB30-D0FA6F1CB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7B4AF-B0B3-4615-AEB7-FE0308A9EC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22250-F194-452C-94BF-C6A45C199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E0AE5-275C-43C8-90C9-D79A95EB31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21527-AE8F-4E44-8374-9430C1418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EE176-F086-4AEA-8076-D143E31DC4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FE9DC-2BF5-408B-9B67-65F60597F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74057-A35E-4E08-A7FF-9E7C988842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E9C15-4F9E-4742-A79E-F5F28FE09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33646-573B-4A0F-8218-2A9E5C8F4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FE532-5012-43E8-B8E5-EA460C40B9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9D5E3-7A06-45B9-9E58-71DAB0552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A57F9-F291-4242-9528-1BE3E3D7D7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273D7-A178-44E1-8C3E-695179E118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06385-2985-4D15-8D79-3F5C6345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2881F-1339-4DE6-8218-A7CE5EA42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3FA26-4478-4DF1-AE17-57AD54FD19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6BBC-C3E7-4F07-93F0-E5BF84404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18AB1-1BDA-4463-B005-A8784EAAE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89720-D08D-4152-AF1F-6439F8F74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8AB6-390F-47BF-9D9F-7E66D2139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3869A-1443-405D-9545-853D52F0D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16F57-21A2-47C7-8880-D7E39AB506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02F6A-2F6D-4416-94A8-3E7840DD52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36CFF-783A-462F-8C9A-195907F299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526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728B2-A676-45EE-90E5-4BA5DDE0E0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34B93-ED54-4919-874D-F35704E713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CBFF-1E9C-4FFC-BAD7-93FE36150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F7037-C693-4CEE-82A6-B0CD73A2D1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993B3-4CEC-430B-9550-5BD5AAFDD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FA043-327F-441A-A1FA-B9E4BDB01A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4D6C2-B6D0-47CA-A9DF-A9F7DE9FE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62800" y="4572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D6615-3655-4963-889D-FABDE45269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58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7526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FA1C09-B971-4AEF-8057-AF63B466A4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F54C11-9D54-48D0-B16A-8BD657D624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FF68B5-7FF1-4C64-9815-C155393BD0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7526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1672E8-30D2-49BC-BC35-0943E3AE1C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873765-C74F-4A0F-A124-84B1B1A5344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A70732-67A7-4E47-A2B4-165E77AAF7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7526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95758E-7E81-4BAD-9F7C-37FA4A6F2F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90;&#1077;&#1089;&#1090;.ppt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12" Type="http://schemas.openxmlformats.org/officeDocument/2006/relationships/slide" Target="slide2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0.xml"/><Relationship Id="rId6" Type="http://schemas.openxmlformats.org/officeDocument/2006/relationships/slide" Target="slide17.xml"/><Relationship Id="rId11" Type="http://schemas.openxmlformats.org/officeDocument/2006/relationships/slide" Target="slide22.xml"/><Relationship Id="rId5" Type="http://schemas.openxmlformats.org/officeDocument/2006/relationships/slide" Target="slide16.xml"/><Relationship Id="rId10" Type="http://schemas.openxmlformats.org/officeDocument/2006/relationships/slide" Target="slide21.xml"/><Relationship Id="rId4" Type="http://schemas.openxmlformats.org/officeDocument/2006/relationships/slide" Target="slide15.xml"/><Relationship Id="rId9" Type="http://schemas.openxmlformats.org/officeDocument/2006/relationships/slide" Target="slide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8.bin"/><Relationship Id="rId4" Type="http://schemas.openxmlformats.org/officeDocument/2006/relationships/slide" Target="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0.bin"/><Relationship Id="rId4" Type="http://schemas.openxmlformats.org/officeDocument/2006/relationships/slide" Target="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slide" Target="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6.bin"/><Relationship Id="rId4" Type="http://schemas.openxmlformats.org/officeDocument/2006/relationships/slide" Target="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tares-info.ru/catalog-pics/11502100.jpg" TargetMode="External"/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hyperlink" Target="http://www.tvcenter.ru/images/bbk_lt4233h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veri-petli.ru/i/catalog/metdveri/3/4.jpg" TargetMode="External"/><Relationship Id="rId5" Type="http://schemas.openxmlformats.org/officeDocument/2006/relationships/image" Target="../media/image38.jpeg"/><Relationship Id="rId10" Type="http://schemas.openxmlformats.org/officeDocument/2006/relationships/image" Target="../media/image41.jpeg"/><Relationship Id="rId4" Type="http://schemas.openxmlformats.org/officeDocument/2006/relationships/hyperlink" Target="http://images01.olx.com.ua/ui/3/24/32/61652232_11---.jpg" TargetMode="External"/><Relationship Id="rId9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5;&#1072;&#1088;&#1072;&#1083;&#1083;&#1077;&#1083;&#1086;&#1075;&#1088;&#1072;&#1084;&#1084;.pptx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http://s52.radikal.ru/i137/1009/74/fe38d4440954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6;&#1086;&#1084;&#1072;&#1085;&#1086;&#1074;&#1072;%20&#1051;&#1057;\&#1060;&#1091;&#1090;&#1073;&#1086;&#1083;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30545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Книга природы раскрыта перед нами, но она написана не теми буквами, из которых состоит наш алфавит; её буквы – это треугольники, четырёхугольники, круги, шары.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				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Г.Галилей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258888" y="0"/>
            <a:ext cx="1225550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2484438" y="0"/>
            <a:ext cx="1439862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3851275" y="0"/>
            <a:ext cx="1296988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5148263" y="0"/>
            <a:ext cx="1368425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6516688" y="0"/>
            <a:ext cx="1295400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7775575" y="0"/>
            <a:ext cx="1368425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11188" y="549275"/>
            <a:ext cx="1101725" cy="1101725"/>
          </a:xfrm>
          <a:prstGeom prst="rect">
            <a:avLst/>
          </a:prstGeom>
          <a:noFill/>
        </p:spPr>
      </p:pic>
      <p:pic>
        <p:nvPicPr>
          <p:cNvPr id="3075" name="Picture 3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451725" y="404813"/>
            <a:ext cx="1101725" cy="1101725"/>
          </a:xfrm>
          <a:prstGeom prst="rect">
            <a:avLst/>
          </a:prstGeom>
          <a:noFill/>
        </p:spPr>
      </p:pic>
      <p:pic>
        <p:nvPicPr>
          <p:cNvPr id="3076" name="Picture 4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067175" y="2781300"/>
            <a:ext cx="1101725" cy="1101725"/>
          </a:xfrm>
          <a:prstGeom prst="rect">
            <a:avLst/>
          </a:prstGeom>
          <a:noFill/>
        </p:spPr>
      </p:pic>
      <p:pic>
        <p:nvPicPr>
          <p:cNvPr id="3077" name="Picture 5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11188" y="5300663"/>
            <a:ext cx="1101725" cy="1101725"/>
          </a:xfrm>
          <a:prstGeom prst="rect">
            <a:avLst/>
          </a:prstGeom>
          <a:noFill/>
        </p:spPr>
      </p:pic>
      <p:pic>
        <p:nvPicPr>
          <p:cNvPr id="3078" name="Picture 6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524750" y="5300663"/>
            <a:ext cx="1101725" cy="1101725"/>
          </a:xfrm>
          <a:prstGeom prst="rect">
            <a:avLst/>
          </a:prstGeom>
          <a:noFill/>
        </p:spPr>
      </p:pic>
      <p:pic>
        <p:nvPicPr>
          <p:cNvPr id="3079" name="Picture 7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067175" y="404813"/>
            <a:ext cx="1101725" cy="1101725"/>
          </a:xfrm>
          <a:prstGeom prst="rect">
            <a:avLst/>
          </a:prstGeom>
          <a:noFill/>
        </p:spPr>
      </p:pic>
      <p:pic>
        <p:nvPicPr>
          <p:cNvPr id="3080" name="Picture 8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140200" y="5300663"/>
            <a:ext cx="1101725" cy="1101725"/>
          </a:xfrm>
          <a:prstGeom prst="rect">
            <a:avLst/>
          </a:prstGeom>
          <a:noFill/>
        </p:spPr>
      </p:pic>
      <p:pic>
        <p:nvPicPr>
          <p:cNvPr id="3081" name="Picture 9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372225" y="2781300"/>
            <a:ext cx="1101725" cy="1101725"/>
          </a:xfrm>
          <a:prstGeom prst="rect">
            <a:avLst/>
          </a:prstGeom>
          <a:noFill/>
        </p:spPr>
      </p:pic>
      <p:pic>
        <p:nvPicPr>
          <p:cNvPr id="3082" name="Picture 10" descr="Картинка 31 из 978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1547813" y="2708275"/>
            <a:ext cx="1101725" cy="1101725"/>
          </a:xfrm>
          <a:prstGeom prst="rect">
            <a:avLst/>
          </a:prstGeom>
          <a:noFill/>
        </p:spPr>
      </p:pic>
      <p:pic>
        <p:nvPicPr>
          <p:cNvPr id="3099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Футбол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0"/>
                            </p:stCondLst>
                            <p:childTnLst>
                              <p:par>
                                <p:cTn id="59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6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0"/>
                            </p:stCondLst>
                            <p:childTnLst>
                              <p:par>
                                <p:cTn id="67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000"/>
                            </p:stCondLst>
                            <p:childTnLst>
                              <p:par>
                                <p:cTn id="71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000"/>
                            </p:stCondLst>
                            <p:childTnLst>
                              <p:par>
                                <p:cTn id="76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81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0"/>
                            </p:stCondLst>
                            <p:childTnLst>
                              <p:par>
                                <p:cTn id="8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91" presetID="3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712 -0.00208 L 0.01823 -0.34282 L 0.2941 -0.00208 L 0.01823 0.33935 L -0.25712 -0.00208 Z " pathEditMode="relative" rAng="0" ptsTypes="FFFFF">
                                      <p:cBhvr>
                                        <p:cTn id="9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hool02-0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421" y="785795"/>
            <a:ext cx="2839153" cy="33760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7200"/>
            <a:ext cx="8229600" cy="1143000"/>
          </a:xfrm>
        </p:spPr>
        <p:txBody>
          <a:bodyPr/>
          <a:lstStyle/>
          <a:p>
            <a:r>
              <a:rPr lang="ru-RU" dirty="0" smtClean="0">
                <a:hlinkClick r:id="rId3" action="ppaction://hlinkpres?slideindex=1&amp;slidetitle="/>
              </a:rPr>
              <a:t>Тест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4">
            <a:hlinkClick r:id="" action="ppaction://hlinkshowjump?jump=nextslide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2357430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428604"/>
            <a:ext cx="68613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на готовых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чертежах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AutoShape 35">
            <a:hlinkClick r:id="rId3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000364" y="2357430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2</a:t>
            </a:r>
          </a:p>
        </p:txBody>
      </p:sp>
      <p:sp>
        <p:nvSpPr>
          <p:cNvPr id="6" name="AutoShape 36">
            <a:hlinkClick r:id="rId4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500562" y="2357430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3</a:t>
            </a:r>
          </a:p>
        </p:txBody>
      </p:sp>
      <p:sp>
        <p:nvSpPr>
          <p:cNvPr id="7" name="AutoShape 37">
            <a:hlinkClick r:id="rId5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000760" y="2357430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4</a:t>
            </a:r>
          </a:p>
        </p:txBody>
      </p:sp>
      <p:sp>
        <p:nvSpPr>
          <p:cNvPr id="8" name="AutoShape 38">
            <a:hlinkClick r:id="rId6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500958" y="2357430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5</a:t>
            </a:r>
          </a:p>
        </p:txBody>
      </p:sp>
      <p:sp>
        <p:nvSpPr>
          <p:cNvPr id="9" name="AutoShape 39">
            <a:hlinkClick r:id="rId7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1428728" y="3357562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>
                <a:latin typeface="Times New Roman" pitchFamily="18" charset="0"/>
              </a:rPr>
              <a:t>6</a:t>
            </a:r>
          </a:p>
        </p:txBody>
      </p:sp>
      <p:sp>
        <p:nvSpPr>
          <p:cNvPr id="10" name="AutoShape 45">
            <a:hlinkClick r:id="rId8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3000364" y="3357562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>
                <a:latin typeface="Times New Roman" pitchFamily="18" charset="0"/>
              </a:rPr>
              <a:t>7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1" name="AutoShape 4">
            <a:hlinkClick r:id="rId9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4500562" y="3352804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8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12" name="AutoShape 5">
            <a:hlinkClick r:id="rId10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6000760" y="3357562"/>
            <a:ext cx="1042987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>
                <a:latin typeface="Times New Roman" pitchFamily="18" charset="0"/>
              </a:rPr>
              <a:t>9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5" name="AutoShape 6">
            <a:hlinkClick r:id="rId11" action="ppaction://hlinksldjump" highlightClick="1">
              <a:snd r:embed="rId2" name="chimes.wav" builtIn="1"/>
            </a:hlinkClick>
          </p:cNvPr>
          <p:cNvSpPr>
            <a:spLocks noChangeArrowheads="1"/>
          </p:cNvSpPr>
          <p:nvPr/>
        </p:nvSpPr>
        <p:spPr bwMode="auto">
          <a:xfrm>
            <a:off x="7500958" y="3357562"/>
            <a:ext cx="1042988" cy="647700"/>
          </a:xfrm>
          <a:prstGeom prst="actionButtonBlank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>
                <a:latin typeface="Times New Roman" pitchFamily="18" charset="0"/>
              </a:rPr>
              <a:t>10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6" name="Управляющая кнопка: сведения 15">
            <a:hlinkClick r:id="rId12" action="ppaction://hlinksldjump" highlightClick="1"/>
          </p:cNvPr>
          <p:cNvSpPr/>
          <p:nvPr/>
        </p:nvSpPr>
        <p:spPr>
          <a:xfrm>
            <a:off x="7786710" y="5000636"/>
            <a:ext cx="1042416" cy="10424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Oval 5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1.</a:t>
            </a:r>
          </a:p>
        </p:txBody>
      </p:sp>
      <p:sp>
        <p:nvSpPr>
          <p:cNvPr id="1029" name="Freeform 6"/>
          <p:cNvSpPr>
            <a:spLocks/>
          </p:cNvSpPr>
          <p:nvPr/>
        </p:nvSpPr>
        <p:spPr bwMode="auto">
          <a:xfrm>
            <a:off x="4356100" y="2944813"/>
            <a:ext cx="2354263" cy="2379662"/>
          </a:xfrm>
          <a:custGeom>
            <a:avLst/>
            <a:gdLst>
              <a:gd name="T0" fmla="*/ 0 w 1483"/>
              <a:gd name="T1" fmla="*/ 0 h 1499"/>
              <a:gd name="T2" fmla="*/ 2147483647 w 1483"/>
              <a:gd name="T3" fmla="*/ 2147483647 h 1499"/>
              <a:gd name="T4" fmla="*/ 0 60000 65536"/>
              <a:gd name="T5" fmla="*/ 0 60000 65536"/>
              <a:gd name="T6" fmla="*/ 0 w 1483"/>
              <a:gd name="T7" fmla="*/ 0 h 1499"/>
              <a:gd name="T8" fmla="*/ 1483 w 1483"/>
              <a:gd name="T9" fmla="*/ 1499 h 14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83" h="1499">
                <a:moveTo>
                  <a:pt x="0" y="0"/>
                </a:moveTo>
                <a:lnTo>
                  <a:pt x="1483" y="1499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179388" y="1341438"/>
            <a:ext cx="20891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Доказать:</a:t>
            </a:r>
          </a:p>
        </p:txBody>
      </p:sp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979613" y="1268413"/>
            <a:ext cx="5256212" cy="792162"/>
            <a:chOff x="1837" y="799"/>
            <a:chExt cx="3311" cy="499"/>
          </a:xfrm>
        </p:grpSpPr>
        <p:sp>
          <p:nvSpPr>
            <p:cNvPr id="1042" name="Rectangle 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027" name="Object 10"/>
            <p:cNvGraphicFramePr>
              <a:graphicFrameLocks noChangeAspect="1"/>
            </p:cNvGraphicFramePr>
            <p:nvPr/>
          </p:nvGraphicFramePr>
          <p:xfrm>
            <a:off x="2214" y="890"/>
            <a:ext cx="2603" cy="399"/>
          </p:xfrm>
          <a:graphic>
            <a:graphicData uri="http://schemas.openxmlformats.org/presentationml/2006/ole">
              <p:oleObj spid="_x0000_s110595" name="Формула" r:id="rId3" imgW="1307880" imgH="203040" progId="Equation.3">
                <p:embed/>
              </p:oleObj>
            </a:graphicData>
          </a:graphic>
        </p:graphicFrame>
      </p:grpSp>
      <p:sp>
        <p:nvSpPr>
          <p:cNvPr id="1033" name="Text Box 14"/>
          <p:cNvSpPr txBox="1">
            <a:spLocks noChangeArrowheads="1"/>
          </p:cNvSpPr>
          <p:nvPr/>
        </p:nvSpPr>
        <p:spPr bwMode="auto">
          <a:xfrm>
            <a:off x="6732588" y="50847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034" name="Text Box 15"/>
          <p:cNvSpPr txBox="1">
            <a:spLocks noChangeArrowheads="1"/>
          </p:cNvSpPr>
          <p:nvPr/>
        </p:nvSpPr>
        <p:spPr bwMode="auto">
          <a:xfrm>
            <a:off x="7885113" y="24923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С</a:t>
            </a:r>
          </a:p>
        </p:txBody>
      </p:sp>
      <p:sp>
        <p:nvSpPr>
          <p:cNvPr id="1035" name="Text Box 17"/>
          <p:cNvSpPr txBox="1">
            <a:spLocks noChangeArrowheads="1"/>
          </p:cNvSpPr>
          <p:nvPr/>
        </p:nvSpPr>
        <p:spPr bwMode="auto">
          <a:xfrm>
            <a:off x="3995738" y="24923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В</a:t>
            </a:r>
          </a:p>
        </p:txBody>
      </p:sp>
      <p:sp>
        <p:nvSpPr>
          <p:cNvPr id="1036" name="Text Box 18"/>
          <p:cNvSpPr txBox="1">
            <a:spLocks noChangeArrowheads="1"/>
          </p:cNvSpPr>
          <p:nvPr/>
        </p:nvSpPr>
        <p:spPr bwMode="auto">
          <a:xfrm>
            <a:off x="2843213" y="51577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1037" name="AutoShape 2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2700338" y="188913"/>
            <a:ext cx="5256212" cy="792162"/>
            <a:chOff x="1837" y="799"/>
            <a:chExt cx="3311" cy="499"/>
          </a:xfrm>
        </p:grpSpPr>
        <p:sp>
          <p:nvSpPr>
            <p:cNvPr id="1041" name="Rectangle 2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026" name="Object 29"/>
            <p:cNvGraphicFramePr>
              <a:graphicFrameLocks noChangeAspect="1"/>
            </p:cNvGraphicFramePr>
            <p:nvPr/>
          </p:nvGraphicFramePr>
          <p:xfrm>
            <a:off x="2340" y="890"/>
            <a:ext cx="2350" cy="399"/>
          </p:xfrm>
          <a:graphic>
            <a:graphicData uri="http://schemas.openxmlformats.org/presentationml/2006/ole">
              <p:oleObj spid="_x0000_s110594" name="Формула" r:id="rId5" imgW="1180800" imgH="203040" progId="Equation.3">
                <p:embed/>
              </p:oleObj>
            </a:graphicData>
          </a:graphic>
        </p:graphicFrame>
      </p:grpSp>
      <p:sp>
        <p:nvSpPr>
          <p:cNvPr id="1039" name="Rectangle 30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1040" name="AutoShape 31"/>
          <p:cNvSpPr>
            <a:spLocks noChangeArrowheads="1"/>
          </p:cNvSpPr>
          <p:nvPr/>
        </p:nvSpPr>
        <p:spPr bwMode="auto">
          <a:xfrm>
            <a:off x="3203575" y="2924175"/>
            <a:ext cx="4681538" cy="2449513"/>
          </a:xfrm>
          <a:prstGeom prst="parallelogram">
            <a:avLst>
              <a:gd name="adj" fmla="val 47780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2.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339975" y="1268413"/>
            <a:ext cx="5256213" cy="792162"/>
            <a:chOff x="1837" y="799"/>
            <a:chExt cx="3311" cy="499"/>
          </a:xfrm>
        </p:grpSpPr>
        <p:sp>
          <p:nvSpPr>
            <p:cNvPr id="2070" name="Rectangle 7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051" name="Object 8"/>
            <p:cNvGraphicFramePr>
              <a:graphicFrameLocks noChangeAspect="1"/>
            </p:cNvGraphicFramePr>
            <p:nvPr/>
          </p:nvGraphicFramePr>
          <p:xfrm>
            <a:off x="2011" y="890"/>
            <a:ext cx="3008" cy="399"/>
          </p:xfrm>
          <a:graphic>
            <a:graphicData uri="http://schemas.openxmlformats.org/presentationml/2006/ole">
              <p:oleObj spid="_x0000_s111619" name="Equation" r:id="rId3" imgW="1511280" imgH="203040" progId="Equation.DSMT4">
                <p:embed/>
              </p:oleObj>
            </a:graphicData>
          </a:graphic>
        </p:graphicFrame>
      </p:grp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2055" name="Freeform 13"/>
          <p:cNvSpPr>
            <a:spLocks/>
          </p:cNvSpPr>
          <p:nvPr/>
        </p:nvSpPr>
        <p:spPr bwMode="auto">
          <a:xfrm>
            <a:off x="4679950" y="3065463"/>
            <a:ext cx="2124075" cy="2379662"/>
          </a:xfrm>
          <a:custGeom>
            <a:avLst/>
            <a:gdLst>
              <a:gd name="T0" fmla="*/ 0 w 1338"/>
              <a:gd name="T1" fmla="*/ 0 h 1499"/>
              <a:gd name="T2" fmla="*/ 2147483647 w 1338"/>
              <a:gd name="T3" fmla="*/ 2147483647 h 1499"/>
              <a:gd name="T4" fmla="*/ 0 60000 65536"/>
              <a:gd name="T5" fmla="*/ 0 60000 65536"/>
              <a:gd name="T6" fmla="*/ 0 w 1338"/>
              <a:gd name="T7" fmla="*/ 0 h 1499"/>
              <a:gd name="T8" fmla="*/ 1338 w 1338"/>
              <a:gd name="T9" fmla="*/ 1499 h 149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38" h="1499">
                <a:moveTo>
                  <a:pt x="0" y="0"/>
                </a:moveTo>
                <a:lnTo>
                  <a:pt x="1338" y="1499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Freeform 14"/>
          <p:cNvSpPr>
            <a:spLocks/>
          </p:cNvSpPr>
          <p:nvPr/>
        </p:nvSpPr>
        <p:spPr bwMode="auto">
          <a:xfrm>
            <a:off x="3079750" y="3052763"/>
            <a:ext cx="5029200" cy="2446337"/>
          </a:xfrm>
          <a:custGeom>
            <a:avLst/>
            <a:gdLst>
              <a:gd name="T0" fmla="*/ 0 w 3168"/>
              <a:gd name="T1" fmla="*/ 2147483647 h 1541"/>
              <a:gd name="T2" fmla="*/ 2147483647 w 3168"/>
              <a:gd name="T3" fmla="*/ 0 h 1541"/>
              <a:gd name="T4" fmla="*/ 0 60000 65536"/>
              <a:gd name="T5" fmla="*/ 0 60000 65536"/>
              <a:gd name="T6" fmla="*/ 0 w 3168"/>
              <a:gd name="T7" fmla="*/ 0 h 1541"/>
              <a:gd name="T8" fmla="*/ 3168 w 3168"/>
              <a:gd name="T9" fmla="*/ 1541 h 15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68" h="1541">
                <a:moveTo>
                  <a:pt x="0" y="1541"/>
                </a:moveTo>
                <a:lnTo>
                  <a:pt x="3168" y="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Text Box 16"/>
          <p:cNvSpPr txBox="1">
            <a:spLocks noChangeArrowheads="1"/>
          </p:cNvSpPr>
          <p:nvPr/>
        </p:nvSpPr>
        <p:spPr bwMode="auto">
          <a:xfrm>
            <a:off x="2700338" y="5373688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6732588" y="53006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С</a:t>
            </a:r>
          </a:p>
        </p:txBody>
      </p:sp>
      <p:sp>
        <p:nvSpPr>
          <p:cNvPr id="2059" name="Text Box 19"/>
          <p:cNvSpPr txBox="1">
            <a:spLocks noChangeArrowheads="1"/>
          </p:cNvSpPr>
          <p:nvPr/>
        </p:nvSpPr>
        <p:spPr bwMode="auto">
          <a:xfrm>
            <a:off x="8101013" y="27082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В</a:t>
            </a:r>
          </a:p>
        </p:txBody>
      </p:sp>
      <p:sp>
        <p:nvSpPr>
          <p:cNvPr id="2060" name="Text Box 20"/>
          <p:cNvSpPr txBox="1">
            <a:spLocks noChangeArrowheads="1"/>
          </p:cNvSpPr>
          <p:nvPr/>
        </p:nvSpPr>
        <p:spPr bwMode="auto">
          <a:xfrm>
            <a:off x="4284663" y="27082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061" name="AutoShape 3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555875" y="188913"/>
            <a:ext cx="5256213" cy="792162"/>
            <a:chOff x="1837" y="799"/>
            <a:chExt cx="3311" cy="499"/>
          </a:xfrm>
        </p:grpSpPr>
        <p:sp>
          <p:nvSpPr>
            <p:cNvPr id="2069" name="Rectangle 32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050" name="Object 33"/>
            <p:cNvGraphicFramePr>
              <a:graphicFrameLocks noChangeAspect="1"/>
            </p:cNvGraphicFramePr>
            <p:nvPr/>
          </p:nvGraphicFramePr>
          <p:xfrm>
            <a:off x="2290" y="890"/>
            <a:ext cx="2451" cy="399"/>
          </p:xfrm>
          <a:graphic>
            <a:graphicData uri="http://schemas.openxmlformats.org/presentationml/2006/ole">
              <p:oleObj spid="_x0000_s111618" name="Формула" r:id="rId5" imgW="1231560" imgH="203040" progId="Equation.3">
                <p:embed/>
              </p:oleObj>
            </a:graphicData>
          </a:graphic>
        </p:graphicFrame>
      </p:grpSp>
      <p:sp>
        <p:nvSpPr>
          <p:cNvPr id="2063" name="Rectangle 34"/>
          <p:cNvSpPr>
            <a:spLocks noChangeArrowheads="1"/>
          </p:cNvSpPr>
          <p:nvPr/>
        </p:nvSpPr>
        <p:spPr bwMode="auto">
          <a:xfrm>
            <a:off x="468313" y="1341438"/>
            <a:ext cx="20891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Доказать:</a:t>
            </a:r>
          </a:p>
        </p:txBody>
      </p:sp>
      <p:sp>
        <p:nvSpPr>
          <p:cNvPr id="2064" name="Freeform 36"/>
          <p:cNvSpPr>
            <a:spLocks/>
          </p:cNvSpPr>
          <p:nvPr/>
        </p:nvSpPr>
        <p:spPr bwMode="auto">
          <a:xfrm>
            <a:off x="3092450" y="5432425"/>
            <a:ext cx="3684588" cy="80963"/>
          </a:xfrm>
          <a:custGeom>
            <a:avLst/>
            <a:gdLst>
              <a:gd name="T0" fmla="*/ 0 w 2321"/>
              <a:gd name="T1" fmla="*/ 2147483647 h 51"/>
              <a:gd name="T2" fmla="*/ 2147483647 w 2321"/>
              <a:gd name="T3" fmla="*/ 0 h 51"/>
              <a:gd name="T4" fmla="*/ 0 60000 65536"/>
              <a:gd name="T5" fmla="*/ 0 60000 65536"/>
              <a:gd name="T6" fmla="*/ 0 w 2321"/>
              <a:gd name="T7" fmla="*/ 0 h 51"/>
              <a:gd name="T8" fmla="*/ 2321 w 2321"/>
              <a:gd name="T9" fmla="*/ 51 h 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321" h="51">
                <a:moveTo>
                  <a:pt x="0" y="51"/>
                </a:moveTo>
                <a:lnTo>
                  <a:pt x="2321" y="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Freeform 37"/>
          <p:cNvSpPr>
            <a:spLocks/>
          </p:cNvSpPr>
          <p:nvPr/>
        </p:nvSpPr>
        <p:spPr bwMode="auto">
          <a:xfrm>
            <a:off x="4652963" y="3052763"/>
            <a:ext cx="3429000" cy="1587"/>
          </a:xfrm>
          <a:custGeom>
            <a:avLst/>
            <a:gdLst>
              <a:gd name="T0" fmla="*/ 0 w 2160"/>
              <a:gd name="T1" fmla="*/ 0 h 1"/>
              <a:gd name="T2" fmla="*/ 2147483647 w 2160"/>
              <a:gd name="T3" fmla="*/ 0 h 1"/>
              <a:gd name="T4" fmla="*/ 0 60000 65536"/>
              <a:gd name="T5" fmla="*/ 0 60000 65536"/>
              <a:gd name="T6" fmla="*/ 0 w 2160"/>
              <a:gd name="T7" fmla="*/ 0 h 1"/>
              <a:gd name="T8" fmla="*/ 2160 w 2160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60" h="1">
                <a:moveTo>
                  <a:pt x="0" y="0"/>
                </a:moveTo>
                <a:lnTo>
                  <a:pt x="2160" y="0"/>
                </a:lnTo>
              </a:path>
            </a:pathLst>
          </a:custGeom>
          <a:noFill/>
          <a:ln w="4445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Text Box 38"/>
          <p:cNvSpPr txBox="1">
            <a:spLocks noChangeArrowheads="1"/>
          </p:cNvSpPr>
          <p:nvPr/>
        </p:nvSpPr>
        <p:spPr bwMode="auto">
          <a:xfrm>
            <a:off x="5076825" y="38608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O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067" name="Freeform 39"/>
          <p:cNvSpPr>
            <a:spLocks/>
          </p:cNvSpPr>
          <p:nvPr/>
        </p:nvSpPr>
        <p:spPr bwMode="auto">
          <a:xfrm>
            <a:off x="6372225" y="2852738"/>
            <a:ext cx="14288" cy="390525"/>
          </a:xfrm>
          <a:custGeom>
            <a:avLst/>
            <a:gdLst>
              <a:gd name="T0" fmla="*/ 0 w 9"/>
              <a:gd name="T1" fmla="*/ 0 h 246"/>
              <a:gd name="T2" fmla="*/ 2147483647 w 9"/>
              <a:gd name="T3" fmla="*/ 2147483647 h 246"/>
              <a:gd name="T4" fmla="*/ 0 60000 65536"/>
              <a:gd name="T5" fmla="*/ 0 60000 65536"/>
              <a:gd name="T6" fmla="*/ 0 w 9"/>
              <a:gd name="T7" fmla="*/ 0 h 246"/>
              <a:gd name="T8" fmla="*/ 9 w 9"/>
              <a:gd name="T9" fmla="*/ 246 h 2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246">
                <a:moveTo>
                  <a:pt x="0" y="0"/>
                </a:moveTo>
                <a:lnTo>
                  <a:pt x="9" y="24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" name="Freeform 40"/>
          <p:cNvSpPr>
            <a:spLocks/>
          </p:cNvSpPr>
          <p:nvPr/>
        </p:nvSpPr>
        <p:spPr bwMode="auto">
          <a:xfrm>
            <a:off x="4859338" y="5300663"/>
            <a:ext cx="14287" cy="390525"/>
          </a:xfrm>
          <a:custGeom>
            <a:avLst/>
            <a:gdLst>
              <a:gd name="T0" fmla="*/ 0 w 9"/>
              <a:gd name="T1" fmla="*/ 0 h 246"/>
              <a:gd name="T2" fmla="*/ 2147483647 w 9"/>
              <a:gd name="T3" fmla="*/ 2147483647 h 246"/>
              <a:gd name="T4" fmla="*/ 0 60000 65536"/>
              <a:gd name="T5" fmla="*/ 0 60000 65536"/>
              <a:gd name="T6" fmla="*/ 0 w 9"/>
              <a:gd name="T7" fmla="*/ 0 h 246"/>
              <a:gd name="T8" fmla="*/ 9 w 9"/>
              <a:gd name="T9" fmla="*/ 246 h 2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" h="246">
                <a:moveTo>
                  <a:pt x="0" y="0"/>
                </a:moveTo>
                <a:lnTo>
                  <a:pt x="9" y="246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3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700338" y="1268413"/>
            <a:ext cx="5292725" cy="792162"/>
            <a:chOff x="1837" y="799"/>
            <a:chExt cx="3334" cy="499"/>
          </a:xfrm>
        </p:grpSpPr>
        <p:sp>
          <p:nvSpPr>
            <p:cNvPr id="3099" name="Rectangle 8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075" name="Object 9"/>
            <p:cNvGraphicFramePr>
              <a:graphicFrameLocks noChangeAspect="1"/>
            </p:cNvGraphicFramePr>
            <p:nvPr/>
          </p:nvGraphicFramePr>
          <p:xfrm>
            <a:off x="1860" y="890"/>
            <a:ext cx="3311" cy="399"/>
          </p:xfrm>
          <a:graphic>
            <a:graphicData uri="http://schemas.openxmlformats.org/presentationml/2006/ole">
              <p:oleObj spid="_x0000_s112643" name="Equation" r:id="rId3" imgW="1663560" imgH="203040" progId="Equation.DSMT4">
                <p:embed/>
              </p:oleObj>
            </a:graphicData>
          </a:graphic>
        </p:graphicFrame>
      </p:grpSp>
      <p:sp>
        <p:nvSpPr>
          <p:cNvPr id="3078" name="AutoShape 2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Rectangle 29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3080" name="Rectangle 30"/>
          <p:cNvSpPr>
            <a:spLocks noChangeArrowheads="1"/>
          </p:cNvSpPr>
          <p:nvPr/>
        </p:nvSpPr>
        <p:spPr bwMode="auto">
          <a:xfrm>
            <a:off x="468313" y="1341438"/>
            <a:ext cx="20891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Доказать: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555875" y="188913"/>
            <a:ext cx="5256213" cy="792162"/>
            <a:chOff x="1837" y="799"/>
            <a:chExt cx="3311" cy="499"/>
          </a:xfrm>
        </p:grpSpPr>
        <p:sp>
          <p:nvSpPr>
            <p:cNvPr id="3098" name="Rectangle 32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074" name="Object 33"/>
            <p:cNvGraphicFramePr>
              <a:graphicFrameLocks noChangeAspect="1"/>
            </p:cNvGraphicFramePr>
            <p:nvPr/>
          </p:nvGraphicFramePr>
          <p:xfrm>
            <a:off x="2328" y="890"/>
            <a:ext cx="2374" cy="399"/>
          </p:xfrm>
          <a:graphic>
            <a:graphicData uri="http://schemas.openxmlformats.org/presentationml/2006/ole">
              <p:oleObj spid="_x0000_s112642" name="Формула" r:id="rId5" imgW="1193760" imgH="203040" progId="Equation.3">
                <p:embed/>
              </p:oleObj>
            </a:graphicData>
          </a:graphic>
        </p:graphicFrame>
      </p:grpSp>
      <p:sp>
        <p:nvSpPr>
          <p:cNvPr id="3082" name="AutoShape 34"/>
          <p:cNvSpPr>
            <a:spLocks noChangeArrowheads="1"/>
          </p:cNvSpPr>
          <p:nvPr/>
        </p:nvSpPr>
        <p:spPr bwMode="auto">
          <a:xfrm>
            <a:off x="2411413" y="2708275"/>
            <a:ext cx="5761037" cy="2881313"/>
          </a:xfrm>
          <a:prstGeom prst="parallelogram">
            <a:avLst>
              <a:gd name="adj" fmla="val 49986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Freeform 35"/>
          <p:cNvSpPr>
            <a:spLocks/>
          </p:cNvSpPr>
          <p:nvPr/>
        </p:nvSpPr>
        <p:spPr bwMode="auto">
          <a:xfrm>
            <a:off x="2411413" y="2716213"/>
            <a:ext cx="5751512" cy="2889250"/>
          </a:xfrm>
          <a:custGeom>
            <a:avLst/>
            <a:gdLst>
              <a:gd name="T0" fmla="*/ 2147483647 w 3623"/>
              <a:gd name="T1" fmla="*/ 0 h 1820"/>
              <a:gd name="T2" fmla="*/ 0 w 3623"/>
              <a:gd name="T3" fmla="*/ 2147483647 h 1820"/>
              <a:gd name="T4" fmla="*/ 0 60000 65536"/>
              <a:gd name="T5" fmla="*/ 0 60000 65536"/>
              <a:gd name="T6" fmla="*/ 0 w 3623"/>
              <a:gd name="T7" fmla="*/ 0 h 1820"/>
              <a:gd name="T8" fmla="*/ 3623 w 3623"/>
              <a:gd name="T9" fmla="*/ 1820 h 182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23" h="1820">
                <a:moveTo>
                  <a:pt x="3623" y="0"/>
                </a:moveTo>
                <a:lnTo>
                  <a:pt x="0" y="1820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Text Box 44"/>
          <p:cNvSpPr txBox="1">
            <a:spLocks noChangeArrowheads="1"/>
          </p:cNvSpPr>
          <p:nvPr/>
        </p:nvSpPr>
        <p:spPr bwMode="auto">
          <a:xfrm>
            <a:off x="1979613" y="54451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3085" name="Text Box 45"/>
          <p:cNvSpPr txBox="1">
            <a:spLocks noChangeArrowheads="1"/>
          </p:cNvSpPr>
          <p:nvPr/>
        </p:nvSpPr>
        <p:spPr bwMode="auto">
          <a:xfrm>
            <a:off x="3419475" y="22050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6" name="Text Box 46"/>
          <p:cNvSpPr txBox="1">
            <a:spLocks noChangeArrowheads="1"/>
          </p:cNvSpPr>
          <p:nvPr/>
        </p:nvSpPr>
        <p:spPr bwMode="auto">
          <a:xfrm>
            <a:off x="8101013" y="22050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7" name="Text Box 47"/>
          <p:cNvSpPr txBox="1">
            <a:spLocks noChangeArrowheads="1"/>
          </p:cNvSpPr>
          <p:nvPr/>
        </p:nvSpPr>
        <p:spPr bwMode="auto">
          <a:xfrm>
            <a:off x="6659563" y="55165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088" name="Freeform 50"/>
          <p:cNvSpPr>
            <a:spLocks/>
          </p:cNvSpPr>
          <p:nvPr/>
        </p:nvSpPr>
        <p:spPr bwMode="auto">
          <a:xfrm rot="676715">
            <a:off x="2700338" y="4933950"/>
            <a:ext cx="439737" cy="287338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9" name="Freeform 51"/>
          <p:cNvSpPr>
            <a:spLocks/>
          </p:cNvSpPr>
          <p:nvPr/>
        </p:nvSpPr>
        <p:spPr bwMode="auto">
          <a:xfrm rot="-10286805">
            <a:off x="7380288" y="3141663"/>
            <a:ext cx="439737" cy="287337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0" name="Freeform 53"/>
          <p:cNvSpPr>
            <a:spLocks/>
          </p:cNvSpPr>
          <p:nvPr/>
        </p:nvSpPr>
        <p:spPr bwMode="auto">
          <a:xfrm rot="2831054">
            <a:off x="3147219" y="5198269"/>
            <a:ext cx="358775" cy="287337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1" name="Freeform 54"/>
          <p:cNvSpPr>
            <a:spLocks/>
          </p:cNvSpPr>
          <p:nvPr/>
        </p:nvSpPr>
        <p:spPr bwMode="auto">
          <a:xfrm rot="3254108">
            <a:off x="3343275" y="5160963"/>
            <a:ext cx="439737" cy="287338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2" name="Freeform 55"/>
          <p:cNvSpPr>
            <a:spLocks/>
          </p:cNvSpPr>
          <p:nvPr/>
        </p:nvSpPr>
        <p:spPr bwMode="auto">
          <a:xfrm rot="-7588534">
            <a:off x="7069931" y="2856707"/>
            <a:ext cx="358775" cy="144462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3" name="Freeform 56"/>
          <p:cNvSpPr>
            <a:spLocks/>
          </p:cNvSpPr>
          <p:nvPr/>
        </p:nvSpPr>
        <p:spPr bwMode="auto">
          <a:xfrm rot="-8190438">
            <a:off x="6872288" y="2857500"/>
            <a:ext cx="439737" cy="287338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4" name="Text Box 57"/>
          <p:cNvSpPr txBox="1">
            <a:spLocks noChangeArrowheads="1"/>
          </p:cNvSpPr>
          <p:nvPr/>
        </p:nvSpPr>
        <p:spPr bwMode="auto">
          <a:xfrm>
            <a:off x="7235825" y="31416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2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095" name="Text Box 58"/>
          <p:cNvSpPr txBox="1">
            <a:spLocks noChangeArrowheads="1"/>
          </p:cNvSpPr>
          <p:nvPr/>
        </p:nvSpPr>
        <p:spPr bwMode="auto">
          <a:xfrm>
            <a:off x="2987675" y="45815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1</a:t>
            </a:r>
          </a:p>
        </p:txBody>
      </p:sp>
      <p:sp>
        <p:nvSpPr>
          <p:cNvPr id="3096" name="Text Box 59"/>
          <p:cNvSpPr txBox="1">
            <a:spLocks noChangeArrowheads="1"/>
          </p:cNvSpPr>
          <p:nvPr/>
        </p:nvSpPr>
        <p:spPr bwMode="auto">
          <a:xfrm>
            <a:off x="3635375" y="5013325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3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097" name="Text Box 62"/>
          <p:cNvSpPr txBox="1">
            <a:spLocks noChangeArrowheads="1"/>
          </p:cNvSpPr>
          <p:nvPr/>
        </p:nvSpPr>
        <p:spPr bwMode="auto">
          <a:xfrm>
            <a:off x="6659563" y="27813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4</a:t>
            </a:r>
            <a:endParaRPr lang="ru-RU" sz="28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latin typeface="Times New Roman" pitchFamily="18" charset="0"/>
              </a:rPr>
              <a:t>4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132138" y="188913"/>
            <a:ext cx="5256212" cy="792162"/>
            <a:chOff x="1837" y="799"/>
            <a:chExt cx="3311" cy="499"/>
          </a:xfrm>
        </p:grpSpPr>
        <p:sp>
          <p:nvSpPr>
            <p:cNvPr id="4114" name="Rectangle 9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099" name="Object 10"/>
            <p:cNvGraphicFramePr>
              <a:graphicFrameLocks noChangeAspect="1"/>
            </p:cNvGraphicFramePr>
            <p:nvPr/>
          </p:nvGraphicFramePr>
          <p:xfrm>
            <a:off x="2238" y="889"/>
            <a:ext cx="2553" cy="400"/>
          </p:xfrm>
          <a:graphic>
            <a:graphicData uri="http://schemas.openxmlformats.org/presentationml/2006/ole">
              <p:oleObj spid="_x0000_s113667" name="Формула" r:id="rId3" imgW="1282680" imgH="203040" progId="Equation.3">
                <p:embed/>
              </p:oleObj>
            </a:graphicData>
          </a:graphic>
        </p:graphicFrame>
      </p:grpSp>
      <p:sp>
        <p:nvSpPr>
          <p:cNvPr id="4103" name="AutoShape 28"/>
          <p:cNvSpPr>
            <a:spLocks noChangeArrowheads="1"/>
          </p:cNvSpPr>
          <p:nvPr/>
        </p:nvSpPr>
        <p:spPr bwMode="auto">
          <a:xfrm rot="17980224" flipH="1">
            <a:off x="3896520" y="5206206"/>
            <a:ext cx="303212" cy="549275"/>
          </a:xfrm>
          <a:prstGeom prst="moon">
            <a:avLst>
              <a:gd name="adj" fmla="val 40282"/>
            </a:avLst>
          </a:prstGeom>
          <a:solidFill>
            <a:srgbClr val="33339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utoShape 3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31"/>
          <p:cNvSpPr>
            <a:spLocks noChangeArrowheads="1"/>
          </p:cNvSpPr>
          <p:nvPr/>
        </p:nvSpPr>
        <p:spPr bwMode="auto">
          <a:xfrm flipH="1">
            <a:off x="2411413" y="2852738"/>
            <a:ext cx="5903912" cy="2881312"/>
          </a:xfrm>
          <a:prstGeom prst="parallelogram">
            <a:avLst>
              <a:gd name="adj" fmla="val 51226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32"/>
          <p:cNvSpPr>
            <a:spLocks noChangeArrowheads="1"/>
          </p:cNvSpPr>
          <p:nvPr/>
        </p:nvSpPr>
        <p:spPr bwMode="auto">
          <a:xfrm rot="7262067" flipH="1">
            <a:off x="6495256" y="2874169"/>
            <a:ext cx="303213" cy="549275"/>
          </a:xfrm>
          <a:prstGeom prst="moon">
            <a:avLst>
              <a:gd name="adj" fmla="val 40282"/>
            </a:avLst>
          </a:prstGeom>
          <a:solidFill>
            <a:srgbClr val="33339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625725" y="1341438"/>
            <a:ext cx="5335588" cy="792162"/>
            <a:chOff x="1836" y="799"/>
            <a:chExt cx="3361" cy="499"/>
          </a:xfrm>
        </p:grpSpPr>
        <p:sp>
          <p:nvSpPr>
            <p:cNvPr id="4113" name="Rectangle 34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4098" name="Object 35"/>
            <p:cNvGraphicFramePr>
              <a:graphicFrameLocks noChangeAspect="1"/>
            </p:cNvGraphicFramePr>
            <p:nvPr/>
          </p:nvGraphicFramePr>
          <p:xfrm>
            <a:off x="1836" y="890"/>
            <a:ext cx="3361" cy="399"/>
          </p:xfrm>
          <a:graphic>
            <a:graphicData uri="http://schemas.openxmlformats.org/presentationml/2006/ole">
              <p:oleObj spid="_x0000_s113666" name="Equation" r:id="rId5" imgW="1688760" imgH="203040" progId="Equation.DSMT4">
                <p:embed/>
              </p:oleObj>
            </a:graphicData>
          </a:graphic>
        </p:graphicFrame>
      </p:grpSp>
      <p:sp>
        <p:nvSpPr>
          <p:cNvPr id="4108" name="Rectangle 36"/>
          <p:cNvSpPr>
            <a:spLocks noChangeArrowheads="1"/>
          </p:cNvSpPr>
          <p:nvPr/>
        </p:nvSpPr>
        <p:spPr bwMode="auto">
          <a:xfrm>
            <a:off x="395288" y="1414463"/>
            <a:ext cx="20891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Доказать:</a:t>
            </a:r>
          </a:p>
        </p:txBody>
      </p:sp>
      <p:sp>
        <p:nvSpPr>
          <p:cNvPr id="4109" name="Text Box 37"/>
          <p:cNvSpPr txBox="1">
            <a:spLocks noChangeArrowheads="1"/>
          </p:cNvSpPr>
          <p:nvPr/>
        </p:nvSpPr>
        <p:spPr bwMode="auto">
          <a:xfrm>
            <a:off x="3492500" y="57340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М</a:t>
            </a:r>
          </a:p>
        </p:txBody>
      </p:sp>
      <p:sp>
        <p:nvSpPr>
          <p:cNvPr id="4110" name="Text Box 38"/>
          <p:cNvSpPr txBox="1">
            <a:spLocks noChangeArrowheads="1"/>
          </p:cNvSpPr>
          <p:nvPr/>
        </p:nvSpPr>
        <p:spPr bwMode="auto">
          <a:xfrm>
            <a:off x="1908175" y="249237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N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11" name="Text Box 39"/>
          <p:cNvSpPr txBox="1">
            <a:spLocks noChangeArrowheads="1"/>
          </p:cNvSpPr>
          <p:nvPr/>
        </p:nvSpPr>
        <p:spPr bwMode="auto">
          <a:xfrm>
            <a:off x="6877050" y="242093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P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4112" name="Text Box 40"/>
          <p:cNvSpPr txBox="1">
            <a:spLocks noChangeArrowheads="1"/>
          </p:cNvSpPr>
          <p:nvPr/>
        </p:nvSpPr>
        <p:spPr bwMode="auto">
          <a:xfrm>
            <a:off x="8172450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Q</a:t>
            </a:r>
            <a:endParaRPr lang="ru-RU" sz="2800" b="1" i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5.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395288" y="2062163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1989138"/>
            <a:ext cx="5256213" cy="817562"/>
            <a:chOff x="1837" y="799"/>
            <a:chExt cx="3311" cy="515"/>
          </a:xfrm>
        </p:grpSpPr>
        <p:sp>
          <p:nvSpPr>
            <p:cNvPr id="24613" name="Rectangle 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581" name="Object 6"/>
            <p:cNvGraphicFramePr>
              <a:graphicFrameLocks noChangeAspect="1"/>
            </p:cNvGraphicFramePr>
            <p:nvPr/>
          </p:nvGraphicFramePr>
          <p:xfrm>
            <a:off x="3186" y="865"/>
            <a:ext cx="657" cy="449"/>
          </p:xfrm>
          <a:graphic>
            <a:graphicData uri="http://schemas.openxmlformats.org/presentationml/2006/ole">
              <p:oleObj spid="_x0000_s116741" name="Equation" r:id="rId3" imgW="330120" imgH="228600" progId="Equation.DSMT4">
                <p:embed/>
              </p:oleObj>
            </a:graphicData>
          </a:graphic>
        </p:graphicFrame>
      </p:grpSp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1908175" y="37893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508625" y="4221163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348038" y="44370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588" name="Freeform 14"/>
          <p:cNvSpPr>
            <a:spLocks/>
          </p:cNvSpPr>
          <p:nvPr/>
        </p:nvSpPr>
        <p:spPr bwMode="auto">
          <a:xfrm>
            <a:off x="2339975" y="2273300"/>
            <a:ext cx="6253163" cy="3441700"/>
          </a:xfrm>
          <a:custGeom>
            <a:avLst/>
            <a:gdLst>
              <a:gd name="T0" fmla="*/ 2147483647 w 3939"/>
              <a:gd name="T1" fmla="*/ 2147483647 h 2168"/>
              <a:gd name="T2" fmla="*/ 0 w 3939"/>
              <a:gd name="T3" fmla="*/ 2147483647 h 2168"/>
              <a:gd name="T4" fmla="*/ 2147483647 w 3939"/>
              <a:gd name="T5" fmla="*/ 0 h 2168"/>
              <a:gd name="T6" fmla="*/ 0 60000 65536"/>
              <a:gd name="T7" fmla="*/ 0 60000 65536"/>
              <a:gd name="T8" fmla="*/ 0 60000 65536"/>
              <a:gd name="T9" fmla="*/ 0 w 3939"/>
              <a:gd name="T10" fmla="*/ 0 h 2168"/>
              <a:gd name="T11" fmla="*/ 3939 w 3939"/>
              <a:gd name="T12" fmla="*/ 2168 h 2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39" h="2168">
                <a:moveTo>
                  <a:pt x="3939" y="2168"/>
                </a:moveTo>
                <a:lnTo>
                  <a:pt x="0" y="1177"/>
                </a:lnTo>
                <a:lnTo>
                  <a:pt x="3600" y="0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9" name="Freeform 29"/>
          <p:cNvSpPr>
            <a:spLocks/>
          </p:cNvSpPr>
          <p:nvPr/>
        </p:nvSpPr>
        <p:spPr bwMode="auto">
          <a:xfrm>
            <a:off x="3059113" y="3789363"/>
            <a:ext cx="26987" cy="201612"/>
          </a:xfrm>
          <a:custGeom>
            <a:avLst/>
            <a:gdLst>
              <a:gd name="T0" fmla="*/ 0 w 17"/>
              <a:gd name="T1" fmla="*/ 0 h 127"/>
              <a:gd name="T2" fmla="*/ 2147483647 w 17"/>
              <a:gd name="T3" fmla="*/ 2147483647 h 127"/>
              <a:gd name="T4" fmla="*/ 0 60000 65536"/>
              <a:gd name="T5" fmla="*/ 0 60000 65536"/>
              <a:gd name="T6" fmla="*/ 0 w 17"/>
              <a:gd name="T7" fmla="*/ 0 h 127"/>
              <a:gd name="T8" fmla="*/ 17 w 17"/>
              <a:gd name="T9" fmla="*/ 127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" h="127">
                <a:moveTo>
                  <a:pt x="0" y="0"/>
                </a:moveTo>
                <a:lnTo>
                  <a:pt x="17" y="12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AutoShape 3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91" name="Rectangle 32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2987675" y="188913"/>
            <a:ext cx="5256213" cy="817562"/>
            <a:chOff x="1837" y="799"/>
            <a:chExt cx="3311" cy="515"/>
          </a:xfrm>
        </p:grpSpPr>
        <p:sp>
          <p:nvSpPr>
            <p:cNvPr id="24612" name="Rectangle 34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580" name="Object 35"/>
            <p:cNvGraphicFramePr>
              <a:graphicFrameLocks noChangeAspect="1"/>
            </p:cNvGraphicFramePr>
            <p:nvPr/>
          </p:nvGraphicFramePr>
          <p:xfrm>
            <a:off x="2075" y="865"/>
            <a:ext cx="2881" cy="449"/>
          </p:xfrm>
          <a:graphic>
            <a:graphicData uri="http://schemas.openxmlformats.org/presentationml/2006/ole">
              <p:oleObj spid="_x0000_s116740" name="Формула" r:id="rId5" imgW="1447560" imgH="228600" progId="Equation.3">
                <p:embed/>
              </p:oleObj>
            </a:graphicData>
          </a:graphic>
        </p:graphicFrame>
      </p:grpSp>
      <p:sp>
        <p:nvSpPr>
          <p:cNvPr id="24593" name="Freeform 36"/>
          <p:cNvSpPr>
            <a:spLocks/>
          </p:cNvSpPr>
          <p:nvPr/>
        </p:nvSpPr>
        <p:spPr bwMode="auto">
          <a:xfrm>
            <a:off x="3348038" y="2997200"/>
            <a:ext cx="846137" cy="2824163"/>
          </a:xfrm>
          <a:custGeom>
            <a:avLst/>
            <a:gdLst>
              <a:gd name="T0" fmla="*/ 0 w 533"/>
              <a:gd name="T1" fmla="*/ 0 h 1779"/>
              <a:gd name="T2" fmla="*/ 2147483647 w 533"/>
              <a:gd name="T3" fmla="*/ 2147483647 h 1779"/>
              <a:gd name="T4" fmla="*/ 0 60000 65536"/>
              <a:gd name="T5" fmla="*/ 0 60000 65536"/>
              <a:gd name="T6" fmla="*/ 0 w 533"/>
              <a:gd name="T7" fmla="*/ 0 h 1779"/>
              <a:gd name="T8" fmla="*/ 533 w 533"/>
              <a:gd name="T9" fmla="*/ 1779 h 17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3" h="1779">
                <a:moveTo>
                  <a:pt x="0" y="0"/>
                </a:moveTo>
                <a:lnTo>
                  <a:pt x="533" y="1779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4" name="Freeform 37"/>
          <p:cNvSpPr>
            <a:spLocks/>
          </p:cNvSpPr>
          <p:nvPr/>
        </p:nvSpPr>
        <p:spPr bwMode="auto">
          <a:xfrm>
            <a:off x="4491038" y="2662238"/>
            <a:ext cx="927100" cy="3086100"/>
          </a:xfrm>
          <a:custGeom>
            <a:avLst/>
            <a:gdLst>
              <a:gd name="T0" fmla="*/ 0 w 584"/>
              <a:gd name="T1" fmla="*/ 0 h 1944"/>
              <a:gd name="T2" fmla="*/ 2147483647 w 584"/>
              <a:gd name="T3" fmla="*/ 2147483647 h 1944"/>
              <a:gd name="T4" fmla="*/ 0 60000 65536"/>
              <a:gd name="T5" fmla="*/ 0 60000 65536"/>
              <a:gd name="T6" fmla="*/ 0 w 584"/>
              <a:gd name="T7" fmla="*/ 0 h 1944"/>
              <a:gd name="T8" fmla="*/ 584 w 584"/>
              <a:gd name="T9" fmla="*/ 1944 h 19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4" h="1944">
                <a:moveTo>
                  <a:pt x="0" y="0"/>
                </a:moveTo>
                <a:lnTo>
                  <a:pt x="584" y="1944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Freeform 38"/>
          <p:cNvSpPr>
            <a:spLocks/>
          </p:cNvSpPr>
          <p:nvPr/>
        </p:nvSpPr>
        <p:spPr bwMode="auto">
          <a:xfrm>
            <a:off x="5675313" y="2501900"/>
            <a:ext cx="1008062" cy="3414713"/>
          </a:xfrm>
          <a:custGeom>
            <a:avLst/>
            <a:gdLst>
              <a:gd name="T0" fmla="*/ 0 w 635"/>
              <a:gd name="T1" fmla="*/ 0 h 2151"/>
              <a:gd name="T2" fmla="*/ 2147483647 w 635"/>
              <a:gd name="T3" fmla="*/ 2147483647 h 2151"/>
              <a:gd name="T4" fmla="*/ 0 60000 65536"/>
              <a:gd name="T5" fmla="*/ 0 60000 65536"/>
              <a:gd name="T6" fmla="*/ 0 w 635"/>
              <a:gd name="T7" fmla="*/ 0 h 2151"/>
              <a:gd name="T8" fmla="*/ 635 w 635"/>
              <a:gd name="T9" fmla="*/ 2151 h 21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5" h="2151">
                <a:moveTo>
                  <a:pt x="0" y="0"/>
                </a:moveTo>
                <a:lnTo>
                  <a:pt x="635" y="2151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Freeform 39"/>
          <p:cNvSpPr>
            <a:spLocks/>
          </p:cNvSpPr>
          <p:nvPr/>
        </p:nvSpPr>
        <p:spPr bwMode="auto">
          <a:xfrm>
            <a:off x="6804025" y="2205038"/>
            <a:ext cx="1150938" cy="3940175"/>
          </a:xfrm>
          <a:custGeom>
            <a:avLst/>
            <a:gdLst>
              <a:gd name="T0" fmla="*/ 0 w 725"/>
              <a:gd name="T1" fmla="*/ 0 h 2482"/>
              <a:gd name="T2" fmla="*/ 2147483647 w 725"/>
              <a:gd name="T3" fmla="*/ 2147483647 h 2482"/>
              <a:gd name="T4" fmla="*/ 0 60000 65536"/>
              <a:gd name="T5" fmla="*/ 0 60000 65536"/>
              <a:gd name="T6" fmla="*/ 0 w 725"/>
              <a:gd name="T7" fmla="*/ 0 h 2482"/>
              <a:gd name="T8" fmla="*/ 725 w 725"/>
              <a:gd name="T9" fmla="*/ 2482 h 24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5" h="2482">
                <a:moveTo>
                  <a:pt x="0" y="0"/>
                </a:moveTo>
                <a:lnTo>
                  <a:pt x="725" y="248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Text Box 40"/>
          <p:cNvSpPr txBox="1">
            <a:spLocks noChangeArrowheads="1"/>
          </p:cNvSpPr>
          <p:nvPr/>
        </p:nvSpPr>
        <p:spPr bwMode="auto">
          <a:xfrm>
            <a:off x="2916238" y="3213100"/>
            <a:ext cx="5635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1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598" name="Text Box 41"/>
          <p:cNvSpPr txBox="1">
            <a:spLocks noChangeArrowheads="1"/>
          </p:cNvSpPr>
          <p:nvPr/>
        </p:nvSpPr>
        <p:spPr bwMode="auto">
          <a:xfrm>
            <a:off x="4067175" y="2852738"/>
            <a:ext cx="563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2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599" name="Text Box 42"/>
          <p:cNvSpPr txBox="1">
            <a:spLocks noChangeArrowheads="1"/>
          </p:cNvSpPr>
          <p:nvPr/>
        </p:nvSpPr>
        <p:spPr bwMode="auto">
          <a:xfrm>
            <a:off x="5219700" y="2492375"/>
            <a:ext cx="56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3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00" name="Text Box 43"/>
          <p:cNvSpPr txBox="1">
            <a:spLocks noChangeArrowheads="1"/>
          </p:cNvSpPr>
          <p:nvPr/>
        </p:nvSpPr>
        <p:spPr bwMode="auto">
          <a:xfrm>
            <a:off x="6372225" y="2133600"/>
            <a:ext cx="56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  <a:r>
              <a:rPr lang="en-US" sz="2800" b="1" i="1" baseline="-25000">
                <a:latin typeface="Times New Roman" pitchFamily="18" charset="0"/>
              </a:rPr>
              <a:t>4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01" name="Text Box 44"/>
          <p:cNvSpPr txBox="1">
            <a:spLocks noChangeArrowheads="1"/>
          </p:cNvSpPr>
          <p:nvPr/>
        </p:nvSpPr>
        <p:spPr bwMode="auto">
          <a:xfrm>
            <a:off x="4643438" y="4724400"/>
            <a:ext cx="64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2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02" name="Text Box 45"/>
          <p:cNvSpPr txBox="1">
            <a:spLocks noChangeArrowheads="1"/>
          </p:cNvSpPr>
          <p:nvPr/>
        </p:nvSpPr>
        <p:spPr bwMode="auto">
          <a:xfrm>
            <a:off x="5940425" y="5084763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3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03" name="Text Box 46"/>
          <p:cNvSpPr txBox="1">
            <a:spLocks noChangeArrowheads="1"/>
          </p:cNvSpPr>
          <p:nvPr/>
        </p:nvSpPr>
        <p:spPr bwMode="auto">
          <a:xfrm>
            <a:off x="7308850" y="5373688"/>
            <a:ext cx="647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r>
              <a:rPr lang="en-US" sz="2800" b="1" i="1" baseline="-25000">
                <a:latin typeface="Times New Roman" pitchFamily="18" charset="0"/>
              </a:rPr>
              <a:t>4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4604" name="Freeform 47"/>
          <p:cNvSpPr>
            <a:spLocks/>
          </p:cNvSpPr>
          <p:nvPr/>
        </p:nvSpPr>
        <p:spPr bwMode="auto">
          <a:xfrm>
            <a:off x="4140200" y="3429000"/>
            <a:ext cx="26988" cy="201613"/>
          </a:xfrm>
          <a:custGeom>
            <a:avLst/>
            <a:gdLst>
              <a:gd name="T0" fmla="*/ 0 w 17"/>
              <a:gd name="T1" fmla="*/ 0 h 127"/>
              <a:gd name="T2" fmla="*/ 2147483647 w 17"/>
              <a:gd name="T3" fmla="*/ 2147483647 h 127"/>
              <a:gd name="T4" fmla="*/ 0 60000 65536"/>
              <a:gd name="T5" fmla="*/ 0 60000 65536"/>
              <a:gd name="T6" fmla="*/ 0 w 17"/>
              <a:gd name="T7" fmla="*/ 0 h 127"/>
              <a:gd name="T8" fmla="*/ 17 w 17"/>
              <a:gd name="T9" fmla="*/ 127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" h="127">
                <a:moveTo>
                  <a:pt x="0" y="0"/>
                </a:moveTo>
                <a:lnTo>
                  <a:pt x="17" y="12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5" name="Freeform 48"/>
          <p:cNvSpPr>
            <a:spLocks/>
          </p:cNvSpPr>
          <p:nvPr/>
        </p:nvSpPr>
        <p:spPr bwMode="auto">
          <a:xfrm>
            <a:off x="5292725" y="3068638"/>
            <a:ext cx="26988" cy="201612"/>
          </a:xfrm>
          <a:custGeom>
            <a:avLst/>
            <a:gdLst>
              <a:gd name="T0" fmla="*/ 0 w 17"/>
              <a:gd name="T1" fmla="*/ 0 h 127"/>
              <a:gd name="T2" fmla="*/ 2147483647 w 17"/>
              <a:gd name="T3" fmla="*/ 2147483647 h 127"/>
              <a:gd name="T4" fmla="*/ 0 60000 65536"/>
              <a:gd name="T5" fmla="*/ 0 60000 65536"/>
              <a:gd name="T6" fmla="*/ 0 w 17"/>
              <a:gd name="T7" fmla="*/ 0 h 127"/>
              <a:gd name="T8" fmla="*/ 17 w 17"/>
              <a:gd name="T9" fmla="*/ 127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" h="127">
                <a:moveTo>
                  <a:pt x="0" y="0"/>
                </a:moveTo>
                <a:lnTo>
                  <a:pt x="17" y="12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6" name="Freeform 49"/>
          <p:cNvSpPr>
            <a:spLocks/>
          </p:cNvSpPr>
          <p:nvPr/>
        </p:nvSpPr>
        <p:spPr bwMode="auto">
          <a:xfrm>
            <a:off x="6372225" y="2708275"/>
            <a:ext cx="26988" cy="201613"/>
          </a:xfrm>
          <a:custGeom>
            <a:avLst/>
            <a:gdLst>
              <a:gd name="T0" fmla="*/ 0 w 17"/>
              <a:gd name="T1" fmla="*/ 0 h 127"/>
              <a:gd name="T2" fmla="*/ 2147483647 w 17"/>
              <a:gd name="T3" fmla="*/ 2147483647 h 127"/>
              <a:gd name="T4" fmla="*/ 0 60000 65536"/>
              <a:gd name="T5" fmla="*/ 0 60000 65536"/>
              <a:gd name="T6" fmla="*/ 0 w 17"/>
              <a:gd name="T7" fmla="*/ 0 h 127"/>
              <a:gd name="T8" fmla="*/ 17 w 17"/>
              <a:gd name="T9" fmla="*/ 127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" h="127">
                <a:moveTo>
                  <a:pt x="0" y="0"/>
                </a:moveTo>
                <a:lnTo>
                  <a:pt x="17" y="127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3203575" y="692150"/>
            <a:ext cx="5256213" cy="817563"/>
            <a:chOff x="1837" y="799"/>
            <a:chExt cx="3311" cy="515"/>
          </a:xfrm>
        </p:grpSpPr>
        <p:sp>
          <p:nvSpPr>
            <p:cNvPr id="24611" name="Rectangle 5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579" name="Object 52"/>
            <p:cNvGraphicFramePr>
              <a:graphicFrameLocks noChangeAspect="1"/>
            </p:cNvGraphicFramePr>
            <p:nvPr/>
          </p:nvGraphicFramePr>
          <p:xfrm>
            <a:off x="1911" y="865"/>
            <a:ext cx="3209" cy="449"/>
          </p:xfrm>
          <a:graphic>
            <a:graphicData uri="http://schemas.openxmlformats.org/presentationml/2006/ole">
              <p:oleObj spid="_x0000_s116739" name="Формула" r:id="rId6" imgW="1612800" imgH="228600" progId="Equation.3">
                <p:embed/>
              </p:oleObj>
            </a:graphicData>
          </a:graphic>
        </p:graphicFrame>
      </p:grp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1908175" y="1268413"/>
            <a:ext cx="5256213" cy="819150"/>
            <a:chOff x="1837" y="799"/>
            <a:chExt cx="3311" cy="516"/>
          </a:xfrm>
        </p:grpSpPr>
        <p:sp>
          <p:nvSpPr>
            <p:cNvPr id="24610" name="Rectangle 54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4578" name="Object 55"/>
            <p:cNvGraphicFramePr>
              <a:graphicFrameLocks noChangeAspect="1"/>
            </p:cNvGraphicFramePr>
            <p:nvPr/>
          </p:nvGraphicFramePr>
          <p:xfrm>
            <a:off x="2744" y="866"/>
            <a:ext cx="1541" cy="449"/>
          </p:xfrm>
          <a:graphic>
            <a:graphicData uri="http://schemas.openxmlformats.org/presentationml/2006/ole">
              <p:oleObj spid="_x0000_s116738" name="Equation" r:id="rId7" imgW="774360" imgH="228600" progId="Equation.DSMT4">
                <p:embed/>
              </p:oleObj>
            </a:graphicData>
          </a:graphic>
        </p:graphicFrame>
      </p:grpSp>
      <p:sp>
        <p:nvSpPr>
          <p:cNvPr id="27704" name="Freeform 56"/>
          <p:cNvSpPr>
            <a:spLocks/>
          </p:cNvSpPr>
          <p:nvPr/>
        </p:nvSpPr>
        <p:spPr bwMode="auto">
          <a:xfrm>
            <a:off x="5137150" y="4854575"/>
            <a:ext cx="1303338" cy="309563"/>
          </a:xfrm>
          <a:custGeom>
            <a:avLst/>
            <a:gdLst>
              <a:gd name="T0" fmla="*/ 0 w 821"/>
              <a:gd name="T1" fmla="*/ 0 h 195"/>
              <a:gd name="T2" fmla="*/ 2147483647 w 821"/>
              <a:gd name="T3" fmla="*/ 2147483647 h 195"/>
              <a:gd name="T4" fmla="*/ 0 60000 65536"/>
              <a:gd name="T5" fmla="*/ 0 60000 65536"/>
              <a:gd name="T6" fmla="*/ 0 w 821"/>
              <a:gd name="T7" fmla="*/ 0 h 195"/>
              <a:gd name="T8" fmla="*/ 821 w 821"/>
              <a:gd name="T9" fmla="*/ 195 h 1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21" h="195">
                <a:moveTo>
                  <a:pt x="0" y="0"/>
                </a:moveTo>
                <a:lnTo>
                  <a:pt x="821" y="195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70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Oval 2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6.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1188" y="1268413"/>
            <a:ext cx="5256212" cy="792162"/>
            <a:chOff x="1837" y="799"/>
            <a:chExt cx="3311" cy="499"/>
          </a:xfrm>
        </p:grpSpPr>
        <p:sp>
          <p:nvSpPr>
            <p:cNvPr id="16407" name="Rectangle 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6387" name="Object 6"/>
            <p:cNvGraphicFramePr>
              <a:graphicFrameLocks noChangeAspect="1"/>
            </p:cNvGraphicFramePr>
            <p:nvPr/>
          </p:nvGraphicFramePr>
          <p:xfrm>
            <a:off x="3059" y="915"/>
            <a:ext cx="910" cy="349"/>
          </p:xfrm>
          <a:graphic>
            <a:graphicData uri="http://schemas.openxmlformats.org/presentationml/2006/ole">
              <p:oleObj spid="_x0000_s114691" name="Equation" r:id="rId3" imgW="457200" imgH="177480" progId="Equation.DSMT4">
                <p:embed/>
              </p:oleObj>
            </a:graphicData>
          </a:graphic>
        </p:graphicFrame>
      </p:grp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403350" y="55895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00563" y="24923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740650" y="249237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787900" y="3644900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6395" name="Text Box 12"/>
          <p:cNvSpPr txBox="1">
            <a:spLocks noChangeArrowheads="1"/>
          </p:cNvSpPr>
          <p:nvPr/>
        </p:nvSpPr>
        <p:spPr bwMode="auto">
          <a:xfrm>
            <a:off x="8388350" y="55895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6396" name="Freeform 17"/>
          <p:cNvSpPr>
            <a:spLocks/>
          </p:cNvSpPr>
          <p:nvPr/>
        </p:nvSpPr>
        <p:spPr bwMode="auto">
          <a:xfrm>
            <a:off x="1835150" y="2924175"/>
            <a:ext cx="6575425" cy="2849563"/>
          </a:xfrm>
          <a:custGeom>
            <a:avLst/>
            <a:gdLst>
              <a:gd name="T0" fmla="*/ 2147483647 w 4142"/>
              <a:gd name="T1" fmla="*/ 2147483647 h 1795"/>
              <a:gd name="T2" fmla="*/ 2147483647 w 4142"/>
              <a:gd name="T3" fmla="*/ 2147483647 h 1795"/>
              <a:gd name="T4" fmla="*/ 2147483647 w 4142"/>
              <a:gd name="T5" fmla="*/ 0 h 1795"/>
              <a:gd name="T6" fmla="*/ 2147483647 w 4142"/>
              <a:gd name="T7" fmla="*/ 2147483647 h 1795"/>
              <a:gd name="T8" fmla="*/ 0 w 4142"/>
              <a:gd name="T9" fmla="*/ 2147483647 h 17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42"/>
              <a:gd name="T16" fmla="*/ 0 h 1795"/>
              <a:gd name="T17" fmla="*/ 4142 w 4142"/>
              <a:gd name="T18" fmla="*/ 1795 h 17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42" h="1795">
                <a:moveTo>
                  <a:pt x="17" y="1795"/>
                </a:moveTo>
                <a:lnTo>
                  <a:pt x="4142" y="1778"/>
                </a:lnTo>
                <a:lnTo>
                  <a:pt x="3786" y="0"/>
                </a:lnTo>
                <a:lnTo>
                  <a:pt x="1931" y="17"/>
                </a:lnTo>
                <a:lnTo>
                  <a:pt x="0" y="179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78" name="AutoShape 22"/>
          <p:cNvSpPr>
            <a:spLocks noChangeArrowheads="1"/>
          </p:cNvSpPr>
          <p:nvPr/>
        </p:nvSpPr>
        <p:spPr bwMode="auto">
          <a:xfrm rot="12080676" flipH="1">
            <a:off x="5219700" y="4005263"/>
            <a:ext cx="222250" cy="528637"/>
          </a:xfrm>
          <a:prstGeom prst="moon">
            <a:avLst>
              <a:gd name="adj" fmla="val 25741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8" name="Rectangle 23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sp>
        <p:nvSpPr>
          <p:cNvPr id="16399" name="Freeform 28"/>
          <p:cNvSpPr>
            <a:spLocks/>
          </p:cNvSpPr>
          <p:nvPr/>
        </p:nvSpPr>
        <p:spPr bwMode="auto">
          <a:xfrm rot="944908">
            <a:off x="2195513" y="5445125"/>
            <a:ext cx="358775" cy="2667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0" name="Freeform 29"/>
          <p:cNvSpPr>
            <a:spLocks/>
          </p:cNvSpPr>
          <p:nvPr/>
        </p:nvSpPr>
        <p:spPr bwMode="auto">
          <a:xfrm rot="1251252">
            <a:off x="2268538" y="5373688"/>
            <a:ext cx="463550" cy="355600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AutoShape 3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2" name="Freeform 31"/>
          <p:cNvSpPr>
            <a:spLocks/>
          </p:cNvSpPr>
          <p:nvPr/>
        </p:nvSpPr>
        <p:spPr bwMode="auto">
          <a:xfrm>
            <a:off x="1855788" y="2984500"/>
            <a:ext cx="3925887" cy="2770188"/>
          </a:xfrm>
          <a:custGeom>
            <a:avLst/>
            <a:gdLst>
              <a:gd name="T0" fmla="*/ 2147483647 w 2473"/>
              <a:gd name="T1" fmla="*/ 0 h 1745"/>
              <a:gd name="T2" fmla="*/ 2147483647 w 2473"/>
              <a:gd name="T3" fmla="*/ 2147483647 h 1745"/>
              <a:gd name="T4" fmla="*/ 0 w 2473"/>
              <a:gd name="T5" fmla="*/ 2147483647 h 1745"/>
              <a:gd name="T6" fmla="*/ 0 60000 65536"/>
              <a:gd name="T7" fmla="*/ 0 60000 65536"/>
              <a:gd name="T8" fmla="*/ 0 60000 65536"/>
              <a:gd name="T9" fmla="*/ 0 w 2473"/>
              <a:gd name="T10" fmla="*/ 0 h 1745"/>
              <a:gd name="T11" fmla="*/ 2473 w 2473"/>
              <a:gd name="T12" fmla="*/ 1745 h 17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73" h="1745">
                <a:moveTo>
                  <a:pt x="1923" y="0"/>
                </a:moveTo>
                <a:lnTo>
                  <a:pt x="2473" y="924"/>
                </a:lnTo>
                <a:lnTo>
                  <a:pt x="0" y="1745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3" name="Text Box 32"/>
          <p:cNvSpPr txBox="1">
            <a:spLocks noChangeArrowheads="1"/>
          </p:cNvSpPr>
          <p:nvPr/>
        </p:nvSpPr>
        <p:spPr bwMode="auto">
          <a:xfrm>
            <a:off x="5795963" y="4221163"/>
            <a:ext cx="44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O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16404" name="Freeform 33"/>
          <p:cNvSpPr>
            <a:spLocks/>
          </p:cNvSpPr>
          <p:nvPr/>
        </p:nvSpPr>
        <p:spPr bwMode="auto">
          <a:xfrm rot="6611751">
            <a:off x="4714875" y="2824163"/>
            <a:ext cx="504825" cy="574675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627313" y="188913"/>
            <a:ext cx="5256212" cy="792162"/>
            <a:chOff x="1837" y="799"/>
            <a:chExt cx="3311" cy="499"/>
          </a:xfrm>
        </p:grpSpPr>
        <p:sp>
          <p:nvSpPr>
            <p:cNvPr id="16406" name="Rectangle 3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16386" name="Object 36"/>
            <p:cNvGraphicFramePr>
              <a:graphicFrameLocks noChangeAspect="1"/>
            </p:cNvGraphicFramePr>
            <p:nvPr/>
          </p:nvGraphicFramePr>
          <p:xfrm>
            <a:off x="2290" y="890"/>
            <a:ext cx="2451" cy="399"/>
          </p:xfrm>
          <a:graphic>
            <a:graphicData uri="http://schemas.openxmlformats.org/presentationml/2006/ole">
              <p:oleObj spid="_x0000_s114690" name="Equation" r:id="rId5" imgW="1231560" imgH="203040" progId="Equation.DSMT4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7.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4500563" y="24923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1476375" y="57340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6804025" y="2492375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8243888" y="57340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33" name="Freeform 15"/>
          <p:cNvSpPr>
            <a:spLocks/>
          </p:cNvSpPr>
          <p:nvPr/>
        </p:nvSpPr>
        <p:spPr bwMode="auto">
          <a:xfrm>
            <a:off x="4102100" y="3468688"/>
            <a:ext cx="174625" cy="255587"/>
          </a:xfrm>
          <a:custGeom>
            <a:avLst/>
            <a:gdLst>
              <a:gd name="T0" fmla="*/ 0 w 110"/>
              <a:gd name="T1" fmla="*/ 0 h 161"/>
              <a:gd name="T2" fmla="*/ 2147483647 w 110"/>
              <a:gd name="T3" fmla="*/ 2147483647 h 161"/>
              <a:gd name="T4" fmla="*/ 0 60000 65536"/>
              <a:gd name="T5" fmla="*/ 0 60000 65536"/>
              <a:gd name="T6" fmla="*/ 0 w 110"/>
              <a:gd name="T7" fmla="*/ 0 h 161"/>
              <a:gd name="T8" fmla="*/ 110 w 110"/>
              <a:gd name="T9" fmla="*/ 161 h 1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0" h="161">
                <a:moveTo>
                  <a:pt x="0" y="0"/>
                </a:moveTo>
                <a:lnTo>
                  <a:pt x="110" y="161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Freeform 19"/>
          <p:cNvSpPr>
            <a:spLocks/>
          </p:cNvSpPr>
          <p:nvPr/>
        </p:nvSpPr>
        <p:spPr bwMode="auto">
          <a:xfrm>
            <a:off x="1835150" y="2944813"/>
            <a:ext cx="6575425" cy="2828925"/>
          </a:xfrm>
          <a:custGeom>
            <a:avLst/>
            <a:gdLst>
              <a:gd name="T0" fmla="*/ 2147483647 w 4142"/>
              <a:gd name="T1" fmla="*/ 2147483647 h 1782"/>
              <a:gd name="T2" fmla="*/ 2147483647 w 4142"/>
              <a:gd name="T3" fmla="*/ 2147483647 h 1782"/>
              <a:gd name="T4" fmla="*/ 2147483647 w 4142"/>
              <a:gd name="T5" fmla="*/ 0 h 1782"/>
              <a:gd name="T6" fmla="*/ 2147483647 w 4142"/>
              <a:gd name="T7" fmla="*/ 2147483647 h 1782"/>
              <a:gd name="T8" fmla="*/ 0 w 4142"/>
              <a:gd name="T9" fmla="*/ 2147483647 h 17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42"/>
              <a:gd name="T16" fmla="*/ 0 h 1782"/>
              <a:gd name="T17" fmla="*/ 4142 w 4142"/>
              <a:gd name="T18" fmla="*/ 1782 h 17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42" h="1782">
                <a:moveTo>
                  <a:pt x="17" y="1782"/>
                </a:moveTo>
                <a:lnTo>
                  <a:pt x="4142" y="1765"/>
                </a:lnTo>
                <a:lnTo>
                  <a:pt x="3147" y="0"/>
                </a:lnTo>
                <a:lnTo>
                  <a:pt x="1931" y="4"/>
                </a:lnTo>
                <a:lnTo>
                  <a:pt x="0" y="178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Freeform 20"/>
          <p:cNvSpPr>
            <a:spLocks/>
          </p:cNvSpPr>
          <p:nvPr/>
        </p:nvSpPr>
        <p:spPr bwMode="auto">
          <a:xfrm>
            <a:off x="4854575" y="2971800"/>
            <a:ext cx="1492250" cy="2782888"/>
          </a:xfrm>
          <a:custGeom>
            <a:avLst/>
            <a:gdLst>
              <a:gd name="T0" fmla="*/ 0 w 940"/>
              <a:gd name="T1" fmla="*/ 0 h 1753"/>
              <a:gd name="T2" fmla="*/ 2147483647 w 940"/>
              <a:gd name="T3" fmla="*/ 2147483647 h 1753"/>
              <a:gd name="T4" fmla="*/ 0 60000 65536"/>
              <a:gd name="T5" fmla="*/ 0 60000 65536"/>
              <a:gd name="T6" fmla="*/ 0 w 940"/>
              <a:gd name="T7" fmla="*/ 0 h 1753"/>
              <a:gd name="T8" fmla="*/ 940 w 940"/>
              <a:gd name="T9" fmla="*/ 1753 h 17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40" h="1753">
                <a:moveTo>
                  <a:pt x="0" y="0"/>
                </a:moveTo>
                <a:lnTo>
                  <a:pt x="940" y="1753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Freeform 21"/>
          <p:cNvSpPr>
            <a:spLocks/>
          </p:cNvSpPr>
          <p:nvPr/>
        </p:nvSpPr>
        <p:spPr bwMode="auto">
          <a:xfrm>
            <a:off x="3536950" y="4222750"/>
            <a:ext cx="803275" cy="1554163"/>
          </a:xfrm>
          <a:custGeom>
            <a:avLst/>
            <a:gdLst>
              <a:gd name="T0" fmla="*/ 0 w 506"/>
              <a:gd name="T1" fmla="*/ 0 h 979"/>
              <a:gd name="T2" fmla="*/ 2147483647 w 506"/>
              <a:gd name="T3" fmla="*/ 2147483647 h 979"/>
              <a:gd name="T4" fmla="*/ 0 60000 65536"/>
              <a:gd name="T5" fmla="*/ 0 60000 65536"/>
              <a:gd name="T6" fmla="*/ 0 w 506"/>
              <a:gd name="T7" fmla="*/ 0 h 979"/>
              <a:gd name="T8" fmla="*/ 506 w 506"/>
              <a:gd name="T9" fmla="*/ 979 h 9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6" h="979">
                <a:moveTo>
                  <a:pt x="0" y="0"/>
                </a:moveTo>
                <a:lnTo>
                  <a:pt x="506" y="979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Freeform 22"/>
          <p:cNvSpPr>
            <a:spLocks/>
          </p:cNvSpPr>
          <p:nvPr/>
        </p:nvSpPr>
        <p:spPr bwMode="auto">
          <a:xfrm>
            <a:off x="2700338" y="4797425"/>
            <a:ext cx="174625" cy="255588"/>
          </a:xfrm>
          <a:custGeom>
            <a:avLst/>
            <a:gdLst>
              <a:gd name="T0" fmla="*/ 0 w 110"/>
              <a:gd name="T1" fmla="*/ 0 h 161"/>
              <a:gd name="T2" fmla="*/ 2147483647 w 110"/>
              <a:gd name="T3" fmla="*/ 2147483647 h 161"/>
              <a:gd name="T4" fmla="*/ 0 60000 65536"/>
              <a:gd name="T5" fmla="*/ 0 60000 65536"/>
              <a:gd name="T6" fmla="*/ 0 w 110"/>
              <a:gd name="T7" fmla="*/ 0 h 161"/>
              <a:gd name="T8" fmla="*/ 110 w 110"/>
              <a:gd name="T9" fmla="*/ 161 h 16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0" h="161">
                <a:moveTo>
                  <a:pt x="0" y="0"/>
                </a:moveTo>
                <a:lnTo>
                  <a:pt x="110" y="161"/>
                </a:ln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Text Box 23"/>
          <p:cNvSpPr txBox="1">
            <a:spLocks noChangeArrowheads="1"/>
          </p:cNvSpPr>
          <p:nvPr/>
        </p:nvSpPr>
        <p:spPr bwMode="auto">
          <a:xfrm>
            <a:off x="3132138" y="371633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M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40" name="Text Box 24"/>
          <p:cNvSpPr txBox="1">
            <a:spLocks noChangeArrowheads="1"/>
          </p:cNvSpPr>
          <p:nvPr/>
        </p:nvSpPr>
        <p:spPr bwMode="auto">
          <a:xfrm>
            <a:off x="4140200" y="573405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K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41" name="Text Box 25"/>
          <p:cNvSpPr txBox="1">
            <a:spLocks noChangeArrowheads="1"/>
          </p:cNvSpPr>
          <p:nvPr/>
        </p:nvSpPr>
        <p:spPr bwMode="auto">
          <a:xfrm>
            <a:off x="6084888" y="5734050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E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6642" name="Text Box 26"/>
          <p:cNvSpPr txBox="1">
            <a:spLocks noChangeArrowheads="1"/>
          </p:cNvSpPr>
          <p:nvPr/>
        </p:nvSpPr>
        <p:spPr bwMode="auto">
          <a:xfrm>
            <a:off x="5651500" y="2492375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10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6643" name="Rectangle 30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2987675" y="188913"/>
            <a:ext cx="5256213" cy="792162"/>
            <a:chOff x="1837" y="799"/>
            <a:chExt cx="3311" cy="499"/>
          </a:xfrm>
        </p:grpSpPr>
        <p:sp>
          <p:nvSpPr>
            <p:cNvPr id="26650" name="Rectangle 32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6627" name="Object 33"/>
            <p:cNvGraphicFramePr>
              <a:graphicFrameLocks noChangeAspect="1"/>
            </p:cNvGraphicFramePr>
            <p:nvPr/>
          </p:nvGraphicFramePr>
          <p:xfrm>
            <a:off x="2063" y="889"/>
            <a:ext cx="2906" cy="400"/>
          </p:xfrm>
          <a:graphic>
            <a:graphicData uri="http://schemas.openxmlformats.org/presentationml/2006/ole">
              <p:oleObj spid="_x0000_s115715" name="Формула" r:id="rId4" imgW="1460160" imgH="203040" progId="Equation.3">
                <p:embed/>
              </p:oleObj>
            </a:graphicData>
          </a:graphic>
        </p:graphicFrame>
      </p:grpSp>
      <p:sp>
        <p:nvSpPr>
          <p:cNvPr id="26645" name="Rectangle 34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68313" y="1268413"/>
            <a:ext cx="5256212" cy="792162"/>
            <a:chOff x="1837" y="799"/>
            <a:chExt cx="3311" cy="499"/>
          </a:xfrm>
        </p:grpSpPr>
        <p:sp>
          <p:nvSpPr>
            <p:cNvPr id="26649" name="Rectangle 3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6626" name="Object 37"/>
            <p:cNvGraphicFramePr>
              <a:graphicFrameLocks noChangeAspect="1"/>
            </p:cNvGraphicFramePr>
            <p:nvPr/>
          </p:nvGraphicFramePr>
          <p:xfrm>
            <a:off x="3249" y="927"/>
            <a:ext cx="531" cy="324"/>
          </p:xfrm>
          <a:graphic>
            <a:graphicData uri="http://schemas.openxmlformats.org/presentationml/2006/ole">
              <p:oleObj spid="_x0000_s115714" name="Формула" r:id="rId5" imgW="266400" imgH="164880" progId="Equation.3">
                <p:embed/>
              </p:oleObj>
            </a:graphicData>
          </a:graphic>
        </p:graphicFrame>
      </p:grpSp>
      <p:sp>
        <p:nvSpPr>
          <p:cNvPr id="29734" name="Text Box 38"/>
          <p:cNvSpPr txBox="1">
            <a:spLocks noChangeArrowheads="1"/>
          </p:cNvSpPr>
          <p:nvPr/>
        </p:nvSpPr>
        <p:spPr bwMode="auto">
          <a:xfrm>
            <a:off x="2771775" y="5661025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9735" name="Freeform 39"/>
          <p:cNvSpPr>
            <a:spLocks/>
          </p:cNvSpPr>
          <p:nvPr/>
        </p:nvSpPr>
        <p:spPr bwMode="auto">
          <a:xfrm>
            <a:off x="1882775" y="5741988"/>
            <a:ext cx="2433638" cy="26987"/>
          </a:xfrm>
          <a:custGeom>
            <a:avLst/>
            <a:gdLst>
              <a:gd name="T0" fmla="*/ 0 w 1533"/>
              <a:gd name="T1" fmla="*/ 2147483647 h 17"/>
              <a:gd name="T2" fmla="*/ 2147483647 w 1533"/>
              <a:gd name="T3" fmla="*/ 0 h 17"/>
              <a:gd name="T4" fmla="*/ 0 60000 65536"/>
              <a:gd name="T5" fmla="*/ 0 60000 65536"/>
              <a:gd name="T6" fmla="*/ 0 w 1533"/>
              <a:gd name="T7" fmla="*/ 0 h 17"/>
              <a:gd name="T8" fmla="*/ 1533 w 1533"/>
              <a:gd name="T9" fmla="*/ 17 h 1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33" h="17">
                <a:moveTo>
                  <a:pt x="0" y="17"/>
                </a:moveTo>
                <a:lnTo>
                  <a:pt x="1533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34" grpId="0"/>
      <p:bldP spid="297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6000">
              <a:srgbClr val="7EDC1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428736"/>
            <a:ext cx="835824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Обобщающий урок 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теме 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«Четырехугольники»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Oval 5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8.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29701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Text Box 22"/>
          <p:cNvSpPr txBox="1">
            <a:spLocks noChangeArrowheads="1"/>
          </p:cNvSpPr>
          <p:nvPr/>
        </p:nvSpPr>
        <p:spPr bwMode="auto">
          <a:xfrm>
            <a:off x="2484438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9703" name="Text Box 23"/>
          <p:cNvSpPr txBox="1">
            <a:spLocks noChangeArrowheads="1"/>
          </p:cNvSpPr>
          <p:nvPr/>
        </p:nvSpPr>
        <p:spPr bwMode="auto">
          <a:xfrm>
            <a:off x="2411413" y="55895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29704" name="Text Box 24"/>
          <p:cNvSpPr txBox="1">
            <a:spLocks noChangeArrowheads="1"/>
          </p:cNvSpPr>
          <p:nvPr/>
        </p:nvSpPr>
        <p:spPr bwMode="auto">
          <a:xfrm>
            <a:off x="8316913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9705" name="Text Box 25"/>
          <p:cNvSpPr txBox="1">
            <a:spLocks noChangeArrowheads="1"/>
          </p:cNvSpPr>
          <p:nvPr/>
        </p:nvSpPr>
        <p:spPr bwMode="auto">
          <a:xfrm>
            <a:off x="8388350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9706" name="Rectangle 26"/>
          <p:cNvSpPr>
            <a:spLocks noChangeArrowheads="1"/>
          </p:cNvSpPr>
          <p:nvPr/>
        </p:nvSpPr>
        <p:spPr bwMode="auto">
          <a:xfrm>
            <a:off x="2771775" y="2781300"/>
            <a:ext cx="5688013" cy="3024188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7" name="Freeform 27"/>
          <p:cNvSpPr>
            <a:spLocks/>
          </p:cNvSpPr>
          <p:nvPr/>
        </p:nvSpPr>
        <p:spPr bwMode="auto">
          <a:xfrm>
            <a:off x="2755900" y="2755900"/>
            <a:ext cx="5715000" cy="3052763"/>
          </a:xfrm>
          <a:custGeom>
            <a:avLst/>
            <a:gdLst>
              <a:gd name="T0" fmla="*/ 0 w 3600"/>
              <a:gd name="T1" fmla="*/ 0 h 1923"/>
              <a:gd name="T2" fmla="*/ 2147483647 w 3600"/>
              <a:gd name="T3" fmla="*/ 2147483647 h 1923"/>
              <a:gd name="T4" fmla="*/ 0 60000 65536"/>
              <a:gd name="T5" fmla="*/ 0 60000 65536"/>
              <a:gd name="T6" fmla="*/ 0 w 3600"/>
              <a:gd name="T7" fmla="*/ 0 h 1923"/>
              <a:gd name="T8" fmla="*/ 3600 w 3600"/>
              <a:gd name="T9" fmla="*/ 1923 h 19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00" h="1923">
                <a:moveTo>
                  <a:pt x="0" y="0"/>
                </a:moveTo>
                <a:lnTo>
                  <a:pt x="3600" y="1923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Freeform 28"/>
          <p:cNvSpPr>
            <a:spLocks/>
          </p:cNvSpPr>
          <p:nvPr/>
        </p:nvSpPr>
        <p:spPr bwMode="auto">
          <a:xfrm>
            <a:off x="2755900" y="2797175"/>
            <a:ext cx="5689600" cy="2971800"/>
          </a:xfrm>
          <a:custGeom>
            <a:avLst/>
            <a:gdLst>
              <a:gd name="T0" fmla="*/ 2147483647 w 3584"/>
              <a:gd name="T1" fmla="*/ 0 h 1872"/>
              <a:gd name="T2" fmla="*/ 0 w 3584"/>
              <a:gd name="T3" fmla="*/ 2147483647 h 1872"/>
              <a:gd name="T4" fmla="*/ 0 60000 65536"/>
              <a:gd name="T5" fmla="*/ 0 60000 65536"/>
              <a:gd name="T6" fmla="*/ 0 w 3584"/>
              <a:gd name="T7" fmla="*/ 0 h 1872"/>
              <a:gd name="T8" fmla="*/ 3584 w 3584"/>
              <a:gd name="T9" fmla="*/ 1872 h 18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84" h="1872">
                <a:moveTo>
                  <a:pt x="3584" y="0"/>
                </a:moveTo>
                <a:lnTo>
                  <a:pt x="0" y="187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Text Box 30"/>
          <p:cNvSpPr txBox="1">
            <a:spLocks noChangeArrowheads="1"/>
          </p:cNvSpPr>
          <p:nvPr/>
        </p:nvSpPr>
        <p:spPr bwMode="auto">
          <a:xfrm>
            <a:off x="5364163" y="436562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O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29710" name="Freeform 33"/>
          <p:cNvSpPr>
            <a:spLocks/>
          </p:cNvSpPr>
          <p:nvPr/>
        </p:nvSpPr>
        <p:spPr bwMode="auto">
          <a:xfrm rot="10800000">
            <a:off x="8101013" y="2997200"/>
            <a:ext cx="358775" cy="144463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Text Box 34"/>
          <p:cNvSpPr txBox="1">
            <a:spLocks noChangeArrowheads="1"/>
          </p:cNvSpPr>
          <p:nvPr/>
        </p:nvSpPr>
        <p:spPr bwMode="auto">
          <a:xfrm>
            <a:off x="7812088" y="31416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60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2803" name="Text Box 35"/>
          <p:cNvSpPr txBox="1">
            <a:spLocks noChangeArrowheads="1"/>
          </p:cNvSpPr>
          <p:nvPr/>
        </p:nvSpPr>
        <p:spPr bwMode="auto">
          <a:xfrm>
            <a:off x="4284663" y="3789363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32804" name="AutoShape 36"/>
          <p:cNvSpPr>
            <a:spLocks noChangeArrowheads="1"/>
          </p:cNvSpPr>
          <p:nvPr/>
        </p:nvSpPr>
        <p:spPr bwMode="auto">
          <a:xfrm rot="10766689" flipH="1">
            <a:off x="4857750" y="4003675"/>
            <a:ext cx="225425" cy="577850"/>
          </a:xfrm>
          <a:prstGeom prst="moon">
            <a:avLst>
              <a:gd name="adj" fmla="val 2425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05" name="AutoShape 37"/>
          <p:cNvSpPr>
            <a:spLocks noChangeArrowheads="1"/>
          </p:cNvSpPr>
          <p:nvPr/>
        </p:nvSpPr>
        <p:spPr bwMode="auto">
          <a:xfrm rot="16193342" flipH="1">
            <a:off x="5431632" y="3361531"/>
            <a:ext cx="369888" cy="936625"/>
          </a:xfrm>
          <a:prstGeom prst="moon">
            <a:avLst>
              <a:gd name="adj" fmla="val 2425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06" name="AutoShape 38"/>
          <p:cNvSpPr>
            <a:spLocks noChangeArrowheads="1"/>
          </p:cNvSpPr>
          <p:nvPr/>
        </p:nvSpPr>
        <p:spPr bwMode="auto">
          <a:xfrm rot="16133379" flipH="1">
            <a:off x="5544344" y="3753644"/>
            <a:ext cx="215900" cy="576262"/>
          </a:xfrm>
          <a:prstGeom prst="moon">
            <a:avLst>
              <a:gd name="adj" fmla="val 2425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07" name="Text Box 39"/>
          <p:cNvSpPr txBox="1">
            <a:spLocks noChangeArrowheads="1"/>
          </p:cNvSpPr>
          <p:nvPr/>
        </p:nvSpPr>
        <p:spPr bwMode="auto">
          <a:xfrm>
            <a:off x="5364163" y="2781300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9717" name="Rectangle 40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3059113" y="188913"/>
            <a:ext cx="5256212" cy="792162"/>
            <a:chOff x="1837" y="799"/>
            <a:chExt cx="3311" cy="499"/>
          </a:xfrm>
        </p:grpSpPr>
        <p:sp>
          <p:nvSpPr>
            <p:cNvPr id="29722" name="Rectangle 42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9699" name="Object 43"/>
            <p:cNvGraphicFramePr>
              <a:graphicFrameLocks noChangeAspect="1"/>
            </p:cNvGraphicFramePr>
            <p:nvPr/>
          </p:nvGraphicFramePr>
          <p:xfrm>
            <a:off x="1962" y="890"/>
            <a:ext cx="3108" cy="399"/>
          </p:xfrm>
          <a:graphic>
            <a:graphicData uri="http://schemas.openxmlformats.org/presentationml/2006/ole">
              <p:oleObj spid="_x0000_s117763" name="Equation" r:id="rId4" imgW="1562040" imgH="203040" progId="Equation.DSMT4">
                <p:embed/>
              </p:oleObj>
            </a:graphicData>
          </a:graphic>
        </p:graphicFrame>
      </p:grpSp>
      <p:sp>
        <p:nvSpPr>
          <p:cNvPr id="29719" name="Rectangle 44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1403350" y="1196975"/>
            <a:ext cx="5256213" cy="792163"/>
            <a:chOff x="1837" y="799"/>
            <a:chExt cx="3311" cy="499"/>
          </a:xfrm>
        </p:grpSpPr>
        <p:sp>
          <p:nvSpPr>
            <p:cNvPr id="29721" name="Rectangle 4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29698" name="Object 47"/>
            <p:cNvGraphicFramePr>
              <a:graphicFrameLocks noChangeAspect="1"/>
            </p:cNvGraphicFramePr>
            <p:nvPr/>
          </p:nvGraphicFramePr>
          <p:xfrm>
            <a:off x="2494" y="902"/>
            <a:ext cx="2043" cy="374"/>
          </p:xfrm>
          <a:graphic>
            <a:graphicData uri="http://schemas.openxmlformats.org/presentationml/2006/ole">
              <p:oleObj spid="_x0000_s117762" name="Equation" r:id="rId5" imgW="1028520" imgH="190440" progId="Equation.DSMT4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3" grpId="0"/>
      <p:bldP spid="32804" grpId="0" animBg="1"/>
      <p:bldP spid="32805" grpId="0" animBg="1"/>
      <p:bldP spid="32806" grpId="0" animBg="1"/>
      <p:bldP spid="3280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9.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1749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Rectangle 19"/>
          <p:cNvSpPr>
            <a:spLocks noChangeArrowheads="1"/>
          </p:cNvSpPr>
          <p:nvPr/>
        </p:nvSpPr>
        <p:spPr bwMode="auto">
          <a:xfrm>
            <a:off x="2771775" y="2781300"/>
            <a:ext cx="5688013" cy="3024188"/>
          </a:xfrm>
          <a:prstGeom prst="rect">
            <a:avLst/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Freeform 20"/>
          <p:cNvSpPr>
            <a:spLocks/>
          </p:cNvSpPr>
          <p:nvPr/>
        </p:nvSpPr>
        <p:spPr bwMode="auto">
          <a:xfrm>
            <a:off x="2755900" y="2770188"/>
            <a:ext cx="5715000" cy="3065462"/>
          </a:xfrm>
          <a:custGeom>
            <a:avLst/>
            <a:gdLst>
              <a:gd name="T0" fmla="*/ 0 w 3600"/>
              <a:gd name="T1" fmla="*/ 2147483647 h 1931"/>
              <a:gd name="T2" fmla="*/ 2147483647 w 3600"/>
              <a:gd name="T3" fmla="*/ 0 h 1931"/>
              <a:gd name="T4" fmla="*/ 2147483647 w 3600"/>
              <a:gd name="T5" fmla="*/ 2147483647 h 1931"/>
              <a:gd name="T6" fmla="*/ 0 60000 65536"/>
              <a:gd name="T7" fmla="*/ 0 60000 65536"/>
              <a:gd name="T8" fmla="*/ 0 60000 65536"/>
              <a:gd name="T9" fmla="*/ 0 w 3600"/>
              <a:gd name="T10" fmla="*/ 0 h 1931"/>
              <a:gd name="T11" fmla="*/ 3600 w 3600"/>
              <a:gd name="T12" fmla="*/ 1931 h 19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00" h="1931">
                <a:moveTo>
                  <a:pt x="0" y="1931"/>
                </a:moveTo>
                <a:lnTo>
                  <a:pt x="2093" y="0"/>
                </a:lnTo>
                <a:lnTo>
                  <a:pt x="3600" y="1914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Text Box 21"/>
          <p:cNvSpPr txBox="1">
            <a:spLocks noChangeArrowheads="1"/>
          </p:cNvSpPr>
          <p:nvPr/>
        </p:nvSpPr>
        <p:spPr bwMode="auto">
          <a:xfrm>
            <a:off x="2484438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1753" name="Text Box 22"/>
          <p:cNvSpPr txBox="1">
            <a:spLocks noChangeArrowheads="1"/>
          </p:cNvSpPr>
          <p:nvPr/>
        </p:nvSpPr>
        <p:spPr bwMode="auto">
          <a:xfrm>
            <a:off x="2411413" y="55895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31754" name="Text Box 24"/>
          <p:cNvSpPr txBox="1">
            <a:spLocks noChangeArrowheads="1"/>
          </p:cNvSpPr>
          <p:nvPr/>
        </p:nvSpPr>
        <p:spPr bwMode="auto">
          <a:xfrm>
            <a:off x="8316913" y="2276475"/>
            <a:ext cx="420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1755" name="Text Box 25"/>
          <p:cNvSpPr txBox="1">
            <a:spLocks noChangeArrowheads="1"/>
          </p:cNvSpPr>
          <p:nvPr/>
        </p:nvSpPr>
        <p:spPr bwMode="auto">
          <a:xfrm>
            <a:off x="8388350" y="56610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1756" name="Text Box 26"/>
          <p:cNvSpPr txBox="1">
            <a:spLocks noChangeArrowheads="1"/>
          </p:cNvSpPr>
          <p:nvPr/>
        </p:nvSpPr>
        <p:spPr bwMode="auto">
          <a:xfrm>
            <a:off x="5724525" y="3141663"/>
            <a:ext cx="66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75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1757" name="Freeform 27"/>
          <p:cNvSpPr>
            <a:spLocks/>
          </p:cNvSpPr>
          <p:nvPr/>
        </p:nvSpPr>
        <p:spPr bwMode="auto">
          <a:xfrm rot="-338385">
            <a:off x="5867400" y="2924175"/>
            <a:ext cx="307975" cy="90488"/>
          </a:xfrm>
          <a:custGeom>
            <a:avLst/>
            <a:gdLst>
              <a:gd name="T0" fmla="*/ 2147483647 w 243"/>
              <a:gd name="T1" fmla="*/ 2147483647 h 64"/>
              <a:gd name="T2" fmla="*/ 2147483647 w 243"/>
              <a:gd name="T3" fmla="*/ 2147483647 h 64"/>
              <a:gd name="T4" fmla="*/ 2147483647 w 243"/>
              <a:gd name="T5" fmla="*/ 2147483647 h 64"/>
              <a:gd name="T6" fmla="*/ 0 w 243"/>
              <a:gd name="T7" fmla="*/ 0 h 64"/>
              <a:gd name="T8" fmla="*/ 0 60000 65536"/>
              <a:gd name="T9" fmla="*/ 0 60000 65536"/>
              <a:gd name="T10" fmla="*/ 0 60000 65536"/>
              <a:gd name="T11" fmla="*/ 0 60000 65536"/>
              <a:gd name="T12" fmla="*/ 0 w 243"/>
              <a:gd name="T13" fmla="*/ 0 h 64"/>
              <a:gd name="T14" fmla="*/ 243 w 243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8" name="Freeform 28"/>
          <p:cNvSpPr>
            <a:spLocks/>
          </p:cNvSpPr>
          <p:nvPr/>
        </p:nvSpPr>
        <p:spPr bwMode="auto">
          <a:xfrm>
            <a:off x="5795963" y="3068638"/>
            <a:ext cx="504825" cy="101600"/>
          </a:xfrm>
          <a:custGeom>
            <a:avLst/>
            <a:gdLst>
              <a:gd name="T0" fmla="*/ 2147483647 w 243"/>
              <a:gd name="T1" fmla="*/ 2147483647 h 64"/>
              <a:gd name="T2" fmla="*/ 2147483647 w 243"/>
              <a:gd name="T3" fmla="*/ 2147483647 h 64"/>
              <a:gd name="T4" fmla="*/ 2147483647 w 243"/>
              <a:gd name="T5" fmla="*/ 2147483647 h 64"/>
              <a:gd name="T6" fmla="*/ 0 w 243"/>
              <a:gd name="T7" fmla="*/ 0 h 64"/>
              <a:gd name="T8" fmla="*/ 0 60000 65536"/>
              <a:gd name="T9" fmla="*/ 0 60000 65536"/>
              <a:gd name="T10" fmla="*/ 0 60000 65536"/>
              <a:gd name="T11" fmla="*/ 0 60000 65536"/>
              <a:gd name="T12" fmla="*/ 0 w 243"/>
              <a:gd name="T13" fmla="*/ 0 h 64"/>
              <a:gd name="T14" fmla="*/ 243 w 243"/>
              <a:gd name="T15" fmla="*/ 64 h 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" h="64">
                <a:moveTo>
                  <a:pt x="243" y="25"/>
                </a:moveTo>
                <a:cubicBezTo>
                  <a:pt x="229" y="31"/>
                  <a:pt x="187" y="54"/>
                  <a:pt x="161" y="59"/>
                </a:cubicBezTo>
                <a:cubicBezTo>
                  <a:pt x="135" y="64"/>
                  <a:pt x="115" y="64"/>
                  <a:pt x="88" y="54"/>
                </a:cubicBezTo>
                <a:cubicBezTo>
                  <a:pt x="61" y="44"/>
                  <a:pt x="18" y="11"/>
                  <a:pt x="0" y="0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9" name="Freeform 29"/>
          <p:cNvSpPr>
            <a:spLocks/>
          </p:cNvSpPr>
          <p:nvPr/>
        </p:nvSpPr>
        <p:spPr bwMode="auto">
          <a:xfrm rot="-5400000">
            <a:off x="2771775" y="2781300"/>
            <a:ext cx="360363" cy="36036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0" name="Freeform 30"/>
          <p:cNvSpPr>
            <a:spLocks/>
          </p:cNvSpPr>
          <p:nvPr/>
        </p:nvSpPr>
        <p:spPr bwMode="auto">
          <a:xfrm rot="-7588534">
            <a:off x="5401469" y="2888456"/>
            <a:ext cx="358775" cy="144463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1" name="Freeform 31"/>
          <p:cNvSpPr>
            <a:spLocks/>
          </p:cNvSpPr>
          <p:nvPr/>
        </p:nvSpPr>
        <p:spPr bwMode="auto">
          <a:xfrm rot="933798">
            <a:off x="2771775" y="5300663"/>
            <a:ext cx="358775" cy="144462"/>
          </a:xfrm>
          <a:custGeom>
            <a:avLst/>
            <a:gdLst>
              <a:gd name="T0" fmla="*/ 0 w 455"/>
              <a:gd name="T1" fmla="*/ 2147483647 h 331"/>
              <a:gd name="T2" fmla="*/ 2147483647 w 455"/>
              <a:gd name="T3" fmla="*/ 2147483647 h 331"/>
              <a:gd name="T4" fmla="*/ 2147483647 w 455"/>
              <a:gd name="T5" fmla="*/ 2147483647 h 331"/>
              <a:gd name="T6" fmla="*/ 2147483647 w 455"/>
              <a:gd name="T7" fmla="*/ 2147483647 h 331"/>
              <a:gd name="T8" fmla="*/ 2147483647 w 455"/>
              <a:gd name="T9" fmla="*/ 2147483647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5"/>
              <a:gd name="T16" fmla="*/ 0 h 331"/>
              <a:gd name="T17" fmla="*/ 455 w 455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5" h="331">
                <a:moveTo>
                  <a:pt x="0" y="8"/>
                </a:moveTo>
                <a:cubicBezTo>
                  <a:pt x="23" y="8"/>
                  <a:pt x="96" y="0"/>
                  <a:pt x="141" y="9"/>
                </a:cubicBezTo>
                <a:cubicBezTo>
                  <a:pt x="186" y="18"/>
                  <a:pt x="227" y="30"/>
                  <a:pt x="268" y="60"/>
                </a:cubicBezTo>
                <a:cubicBezTo>
                  <a:pt x="309" y="90"/>
                  <a:pt x="356" y="142"/>
                  <a:pt x="387" y="187"/>
                </a:cubicBezTo>
                <a:cubicBezTo>
                  <a:pt x="418" y="232"/>
                  <a:pt x="441" y="301"/>
                  <a:pt x="455" y="331"/>
                </a:cubicBezTo>
              </a:path>
            </a:pathLst>
          </a:custGeom>
          <a:noFill/>
          <a:ln w="349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62" name="Text Box 32"/>
          <p:cNvSpPr txBox="1">
            <a:spLocks noChangeArrowheads="1"/>
          </p:cNvSpPr>
          <p:nvPr/>
        </p:nvSpPr>
        <p:spPr bwMode="auto">
          <a:xfrm rot="3101678">
            <a:off x="6854032" y="3666331"/>
            <a:ext cx="850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см</a:t>
            </a:r>
          </a:p>
        </p:txBody>
      </p:sp>
      <p:sp>
        <p:nvSpPr>
          <p:cNvPr id="31763" name="Text Box 33"/>
          <p:cNvSpPr txBox="1">
            <a:spLocks noChangeArrowheads="1"/>
          </p:cNvSpPr>
          <p:nvPr/>
        </p:nvSpPr>
        <p:spPr bwMode="auto">
          <a:xfrm rot="-5400000">
            <a:off x="2102644" y="4026694"/>
            <a:ext cx="85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4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см</a:t>
            </a:r>
          </a:p>
        </p:txBody>
      </p:sp>
      <p:sp>
        <p:nvSpPr>
          <p:cNvPr id="31764" name="Rectangle 34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3059113" y="188913"/>
            <a:ext cx="5256212" cy="792162"/>
            <a:chOff x="1837" y="799"/>
            <a:chExt cx="3311" cy="499"/>
          </a:xfrm>
        </p:grpSpPr>
        <p:sp>
          <p:nvSpPr>
            <p:cNvPr id="31771" name="Rectangle 36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1747" name="Object 37"/>
            <p:cNvGraphicFramePr>
              <a:graphicFrameLocks noChangeAspect="1"/>
            </p:cNvGraphicFramePr>
            <p:nvPr/>
          </p:nvGraphicFramePr>
          <p:xfrm>
            <a:off x="1962" y="890"/>
            <a:ext cx="3108" cy="399"/>
          </p:xfrm>
          <a:graphic>
            <a:graphicData uri="http://schemas.openxmlformats.org/presentationml/2006/ole">
              <p:oleObj spid="_x0000_s118787" name="Equation" r:id="rId4" imgW="1562040" imgH="203040" progId="Equation.DSMT4">
                <p:embed/>
              </p:oleObj>
            </a:graphicData>
          </a:graphic>
        </p:graphicFrame>
      </p:grpSp>
      <p:sp>
        <p:nvSpPr>
          <p:cNvPr id="31766" name="Rectangle 38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179388" y="1196975"/>
            <a:ext cx="5256212" cy="792163"/>
            <a:chOff x="1837" y="799"/>
            <a:chExt cx="3311" cy="499"/>
          </a:xfrm>
        </p:grpSpPr>
        <p:sp>
          <p:nvSpPr>
            <p:cNvPr id="31770" name="Rectangle 40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1746" name="Object 41"/>
            <p:cNvGraphicFramePr>
              <a:graphicFrameLocks noChangeAspect="1"/>
            </p:cNvGraphicFramePr>
            <p:nvPr/>
          </p:nvGraphicFramePr>
          <p:xfrm>
            <a:off x="3250" y="927"/>
            <a:ext cx="530" cy="324"/>
          </p:xfrm>
          <a:graphic>
            <a:graphicData uri="http://schemas.openxmlformats.org/presentationml/2006/ole">
              <p:oleObj spid="_x0000_s118786" name="Формула" r:id="rId5" imgW="266400" imgH="164880" progId="Equation.3">
                <p:embed/>
              </p:oleObj>
            </a:graphicData>
          </a:graphic>
        </p:graphicFrame>
      </p:grpSp>
      <p:sp>
        <p:nvSpPr>
          <p:cNvPr id="34858" name="Freeform 42"/>
          <p:cNvSpPr>
            <a:spLocks/>
          </p:cNvSpPr>
          <p:nvPr/>
        </p:nvSpPr>
        <p:spPr bwMode="auto">
          <a:xfrm>
            <a:off x="2771775" y="5780088"/>
            <a:ext cx="5699125" cy="15875"/>
          </a:xfrm>
          <a:custGeom>
            <a:avLst/>
            <a:gdLst>
              <a:gd name="T0" fmla="*/ 2147483647 w 3590"/>
              <a:gd name="T1" fmla="*/ 2147483647 h 10"/>
              <a:gd name="T2" fmla="*/ 0 w 3590"/>
              <a:gd name="T3" fmla="*/ 0 h 10"/>
              <a:gd name="T4" fmla="*/ 0 60000 65536"/>
              <a:gd name="T5" fmla="*/ 0 60000 65536"/>
              <a:gd name="T6" fmla="*/ 0 w 3590"/>
              <a:gd name="T7" fmla="*/ 0 h 10"/>
              <a:gd name="T8" fmla="*/ 3590 w 3590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590" h="10">
                <a:moveTo>
                  <a:pt x="3590" y="10"/>
                </a:move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59" name="Text Box 43"/>
          <p:cNvSpPr txBox="1">
            <a:spLocks noChangeArrowheads="1"/>
          </p:cNvSpPr>
          <p:nvPr/>
        </p:nvSpPr>
        <p:spPr bwMode="auto">
          <a:xfrm>
            <a:off x="5364163" y="5661025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58" grpId="0" animBg="1"/>
      <p:bldP spid="348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FFFF"/>
            </a:gs>
            <a:gs pos="100000">
              <a:schemeClr val="accent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0" y="0"/>
            <a:ext cx="935038" cy="9144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33CCCC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10.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2987675" y="5805488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А</a:t>
            </a:r>
          </a:p>
        </p:txBody>
      </p:sp>
      <p:sp>
        <p:nvSpPr>
          <p:cNvPr id="32774" name="Text Box 9"/>
          <p:cNvSpPr txBox="1">
            <a:spLocks noChangeArrowheads="1"/>
          </p:cNvSpPr>
          <p:nvPr/>
        </p:nvSpPr>
        <p:spPr bwMode="auto">
          <a:xfrm>
            <a:off x="4067175" y="227647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B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2775" name="Text Box 10"/>
          <p:cNvSpPr txBox="1">
            <a:spLocks noChangeArrowheads="1"/>
          </p:cNvSpPr>
          <p:nvPr/>
        </p:nvSpPr>
        <p:spPr bwMode="auto">
          <a:xfrm>
            <a:off x="7667625" y="227647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C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6659563" y="5805488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D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2777" name="AutoShape 17"/>
          <p:cNvSpPr>
            <a:spLocks noChangeArrowheads="1"/>
          </p:cNvSpPr>
          <p:nvPr/>
        </p:nvSpPr>
        <p:spPr bwMode="auto">
          <a:xfrm rot="19538064" flipH="1">
            <a:off x="3713163" y="5354638"/>
            <a:ext cx="241300" cy="593725"/>
          </a:xfrm>
          <a:prstGeom prst="moon">
            <a:avLst>
              <a:gd name="adj" fmla="val 22750"/>
            </a:avLst>
          </a:prstGeom>
          <a:solidFill>
            <a:srgbClr val="333399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AutoShape 1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792163" cy="503238"/>
          </a:xfrm>
          <a:prstGeom prst="actionButtonBackPrevious">
            <a:avLst/>
          </a:prstGeom>
          <a:gradFill rotWithShape="1">
            <a:gsLst>
              <a:gs pos="0">
                <a:srgbClr val="FFFFFF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AutoShape 20"/>
          <p:cNvSpPr>
            <a:spLocks noChangeArrowheads="1"/>
          </p:cNvSpPr>
          <p:nvPr/>
        </p:nvSpPr>
        <p:spPr bwMode="auto">
          <a:xfrm>
            <a:off x="3419475" y="2708275"/>
            <a:ext cx="4321175" cy="3254375"/>
          </a:xfrm>
          <a:prstGeom prst="parallelogram">
            <a:avLst>
              <a:gd name="adj" fmla="val 33195"/>
            </a:avLst>
          </a:prstGeom>
          <a:noFill/>
          <a:ln w="44450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0" name="Freeform 21"/>
          <p:cNvSpPr>
            <a:spLocks/>
          </p:cNvSpPr>
          <p:nvPr/>
        </p:nvSpPr>
        <p:spPr bwMode="auto">
          <a:xfrm>
            <a:off x="4437063" y="2730500"/>
            <a:ext cx="53975" cy="3225800"/>
          </a:xfrm>
          <a:custGeom>
            <a:avLst/>
            <a:gdLst>
              <a:gd name="T0" fmla="*/ 2147483647 w 34"/>
              <a:gd name="T1" fmla="*/ 0 h 2032"/>
              <a:gd name="T2" fmla="*/ 0 w 34"/>
              <a:gd name="T3" fmla="*/ 2147483647 h 2032"/>
              <a:gd name="T4" fmla="*/ 0 60000 65536"/>
              <a:gd name="T5" fmla="*/ 0 60000 65536"/>
              <a:gd name="T6" fmla="*/ 0 w 34"/>
              <a:gd name="T7" fmla="*/ 0 h 2032"/>
              <a:gd name="T8" fmla="*/ 34 w 34"/>
              <a:gd name="T9" fmla="*/ 2032 h 20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4" h="2032">
                <a:moveTo>
                  <a:pt x="34" y="0"/>
                </a:moveTo>
                <a:lnTo>
                  <a:pt x="0" y="2032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1" name="Freeform 22"/>
          <p:cNvSpPr>
            <a:spLocks/>
          </p:cNvSpPr>
          <p:nvPr/>
        </p:nvSpPr>
        <p:spPr bwMode="auto">
          <a:xfrm>
            <a:off x="4505325" y="2730500"/>
            <a:ext cx="2890838" cy="993775"/>
          </a:xfrm>
          <a:custGeom>
            <a:avLst/>
            <a:gdLst>
              <a:gd name="T0" fmla="*/ 0 w 1821"/>
              <a:gd name="T1" fmla="*/ 0 h 626"/>
              <a:gd name="T2" fmla="*/ 2147483647 w 1821"/>
              <a:gd name="T3" fmla="*/ 2147483647 h 626"/>
              <a:gd name="T4" fmla="*/ 0 60000 65536"/>
              <a:gd name="T5" fmla="*/ 0 60000 65536"/>
              <a:gd name="T6" fmla="*/ 0 w 1821"/>
              <a:gd name="T7" fmla="*/ 0 h 626"/>
              <a:gd name="T8" fmla="*/ 1821 w 1821"/>
              <a:gd name="T9" fmla="*/ 626 h 62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821" h="626">
                <a:moveTo>
                  <a:pt x="0" y="0"/>
                </a:moveTo>
                <a:lnTo>
                  <a:pt x="1821" y="626"/>
                </a:lnTo>
              </a:path>
            </a:pathLst>
          </a:custGeom>
          <a:noFill/>
          <a:ln w="4445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2" name="Text Box 23"/>
          <p:cNvSpPr txBox="1">
            <a:spLocks noChangeArrowheads="1"/>
          </p:cNvSpPr>
          <p:nvPr/>
        </p:nvSpPr>
        <p:spPr bwMode="auto">
          <a:xfrm>
            <a:off x="3708400" y="5013325"/>
            <a:ext cx="66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60</a:t>
            </a:r>
            <a:r>
              <a:rPr lang="en-US" sz="2800" b="1" baseline="30000">
                <a:latin typeface="Times New Roman" pitchFamily="18" charset="0"/>
              </a:rPr>
              <a:t>0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32783" name="Freeform 24"/>
          <p:cNvSpPr>
            <a:spLocks/>
          </p:cNvSpPr>
          <p:nvPr/>
        </p:nvSpPr>
        <p:spPr bwMode="auto">
          <a:xfrm rot="10800000">
            <a:off x="4427538" y="5589588"/>
            <a:ext cx="360362" cy="360362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4" name="Freeform 25"/>
          <p:cNvSpPr>
            <a:spLocks/>
          </p:cNvSpPr>
          <p:nvPr/>
        </p:nvSpPr>
        <p:spPr bwMode="auto">
          <a:xfrm rot="1341613">
            <a:off x="7019925" y="3644900"/>
            <a:ext cx="360363" cy="360363"/>
          </a:xfrm>
          <a:custGeom>
            <a:avLst/>
            <a:gdLst>
              <a:gd name="T0" fmla="*/ 0 w 212"/>
              <a:gd name="T1" fmla="*/ 0 h 237"/>
              <a:gd name="T2" fmla="*/ 0 w 212"/>
              <a:gd name="T3" fmla="*/ 2147483647 h 237"/>
              <a:gd name="T4" fmla="*/ 2147483647 w 212"/>
              <a:gd name="T5" fmla="*/ 2147483647 h 237"/>
              <a:gd name="T6" fmla="*/ 0 60000 65536"/>
              <a:gd name="T7" fmla="*/ 0 60000 65536"/>
              <a:gd name="T8" fmla="*/ 0 60000 65536"/>
              <a:gd name="T9" fmla="*/ 0 w 212"/>
              <a:gd name="T10" fmla="*/ 0 h 237"/>
              <a:gd name="T11" fmla="*/ 212 w 212"/>
              <a:gd name="T12" fmla="*/ 237 h 23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" h="237">
                <a:moveTo>
                  <a:pt x="0" y="0"/>
                </a:moveTo>
                <a:lnTo>
                  <a:pt x="0" y="237"/>
                </a:lnTo>
                <a:lnTo>
                  <a:pt x="212" y="237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85" name="Text Box 26"/>
          <p:cNvSpPr txBox="1">
            <a:spLocks noChangeArrowheads="1"/>
          </p:cNvSpPr>
          <p:nvPr/>
        </p:nvSpPr>
        <p:spPr bwMode="auto">
          <a:xfrm rot="-4296459">
            <a:off x="3253582" y="4026693"/>
            <a:ext cx="850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6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см</a:t>
            </a:r>
          </a:p>
        </p:txBody>
      </p:sp>
      <p:sp>
        <p:nvSpPr>
          <p:cNvPr id="32786" name="Text Box 27"/>
          <p:cNvSpPr txBox="1">
            <a:spLocks noChangeArrowheads="1"/>
          </p:cNvSpPr>
          <p:nvPr/>
        </p:nvSpPr>
        <p:spPr bwMode="auto">
          <a:xfrm>
            <a:off x="4211638" y="5949950"/>
            <a:ext cx="5762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imes New Roman" pitchFamily="18" charset="0"/>
              </a:rPr>
              <a:t>М</a:t>
            </a:r>
          </a:p>
        </p:txBody>
      </p:sp>
      <p:sp>
        <p:nvSpPr>
          <p:cNvPr id="32787" name="Text Box 28"/>
          <p:cNvSpPr txBox="1">
            <a:spLocks noChangeArrowheads="1"/>
          </p:cNvSpPr>
          <p:nvPr/>
        </p:nvSpPr>
        <p:spPr bwMode="auto">
          <a:xfrm>
            <a:off x="7380288" y="3573463"/>
            <a:ext cx="420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>
                <a:latin typeface="Times New Roman" pitchFamily="18" charset="0"/>
              </a:rPr>
              <a:t>N</a:t>
            </a:r>
            <a:endParaRPr lang="ru-RU" sz="2800" b="1" i="1">
              <a:latin typeface="Times New Roman" pitchFamily="18" charset="0"/>
            </a:endParaRPr>
          </a:p>
        </p:txBody>
      </p:sp>
      <p:sp>
        <p:nvSpPr>
          <p:cNvPr id="32788" name="Rectangle 29"/>
          <p:cNvSpPr>
            <a:spLocks noChangeArrowheads="1"/>
          </p:cNvSpPr>
          <p:nvPr/>
        </p:nvSpPr>
        <p:spPr bwMode="auto">
          <a:xfrm>
            <a:off x="1258888" y="260350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Дано: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124075" y="188913"/>
            <a:ext cx="5256213" cy="792162"/>
            <a:chOff x="1837" y="799"/>
            <a:chExt cx="3311" cy="499"/>
          </a:xfrm>
        </p:grpSpPr>
        <p:sp>
          <p:nvSpPr>
            <p:cNvPr id="32795" name="Rectangle 31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2771" name="Object 32"/>
            <p:cNvGraphicFramePr>
              <a:graphicFrameLocks noChangeAspect="1"/>
            </p:cNvGraphicFramePr>
            <p:nvPr/>
          </p:nvGraphicFramePr>
          <p:xfrm>
            <a:off x="2568" y="890"/>
            <a:ext cx="1895" cy="399"/>
          </p:xfrm>
          <a:graphic>
            <a:graphicData uri="http://schemas.openxmlformats.org/presentationml/2006/ole">
              <p:oleObj spid="_x0000_s119811" name="Equation" r:id="rId4" imgW="952200" imgH="203040" progId="Equation.DSMT4">
                <p:embed/>
              </p:oleObj>
            </a:graphicData>
          </a:graphic>
        </p:graphicFrame>
      </p:grpSp>
      <p:sp>
        <p:nvSpPr>
          <p:cNvPr id="32790" name="Rectangle 33"/>
          <p:cNvSpPr>
            <a:spLocks noChangeArrowheads="1"/>
          </p:cNvSpPr>
          <p:nvPr/>
        </p:nvSpPr>
        <p:spPr bwMode="auto">
          <a:xfrm>
            <a:off x="395288" y="1341438"/>
            <a:ext cx="1873250" cy="647700"/>
          </a:xfrm>
          <a:prstGeom prst="rect">
            <a:avLst/>
          </a:prstGeom>
          <a:gradFill rotWithShape="1">
            <a:gsLst>
              <a:gs pos="0">
                <a:srgbClr val="33CCCC"/>
              </a:gs>
              <a:gs pos="50000">
                <a:srgbClr val="FFFFFF"/>
              </a:gs>
              <a:gs pos="100000">
                <a:srgbClr val="33CC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Times New Roman" pitchFamily="18" charset="0"/>
              </a:rPr>
              <a:t>Найти: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827088" y="1196975"/>
            <a:ext cx="5256212" cy="792163"/>
            <a:chOff x="1837" y="799"/>
            <a:chExt cx="3311" cy="499"/>
          </a:xfrm>
        </p:grpSpPr>
        <p:sp>
          <p:nvSpPr>
            <p:cNvPr id="32794" name="Rectangle 35"/>
            <p:cNvSpPr>
              <a:spLocks noChangeArrowheads="1"/>
            </p:cNvSpPr>
            <p:nvPr/>
          </p:nvSpPr>
          <p:spPr bwMode="auto">
            <a:xfrm>
              <a:off x="1837" y="799"/>
              <a:ext cx="331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800" b="1" i="1">
                <a:latin typeface="Times New Roman" pitchFamily="18" charset="0"/>
              </a:endParaRPr>
            </a:p>
          </p:txBody>
        </p:sp>
        <p:graphicFrame>
          <p:nvGraphicFramePr>
            <p:cNvPr id="32770" name="Object 36"/>
            <p:cNvGraphicFramePr>
              <a:graphicFrameLocks noChangeAspect="1"/>
            </p:cNvGraphicFramePr>
            <p:nvPr/>
          </p:nvGraphicFramePr>
          <p:xfrm>
            <a:off x="2859" y="914"/>
            <a:ext cx="1312" cy="350"/>
          </p:xfrm>
          <a:graphic>
            <a:graphicData uri="http://schemas.openxmlformats.org/presentationml/2006/ole">
              <p:oleObj spid="_x0000_s119810" name="Формула" r:id="rId5" imgW="660240" imgH="177480" progId="Equation.3">
                <p:embed/>
              </p:oleObj>
            </a:graphicData>
          </a:graphic>
        </p:graphicFrame>
      </p:grpSp>
      <p:sp>
        <p:nvSpPr>
          <p:cNvPr id="35877" name="Freeform 37"/>
          <p:cNvSpPr>
            <a:spLocks/>
          </p:cNvSpPr>
          <p:nvPr/>
        </p:nvSpPr>
        <p:spPr bwMode="auto">
          <a:xfrm>
            <a:off x="4437063" y="3765550"/>
            <a:ext cx="2959100" cy="2190750"/>
          </a:xfrm>
          <a:custGeom>
            <a:avLst/>
            <a:gdLst>
              <a:gd name="T0" fmla="*/ 0 w 1864"/>
              <a:gd name="T1" fmla="*/ 2147483647 h 1380"/>
              <a:gd name="T2" fmla="*/ 2147483647 w 1864"/>
              <a:gd name="T3" fmla="*/ 2147483647 h 1380"/>
              <a:gd name="T4" fmla="*/ 2147483647 w 1864"/>
              <a:gd name="T5" fmla="*/ 0 h 1380"/>
              <a:gd name="T6" fmla="*/ 0 60000 65536"/>
              <a:gd name="T7" fmla="*/ 0 60000 65536"/>
              <a:gd name="T8" fmla="*/ 0 60000 65536"/>
              <a:gd name="T9" fmla="*/ 0 w 1864"/>
              <a:gd name="T10" fmla="*/ 0 h 1380"/>
              <a:gd name="T11" fmla="*/ 1864 w 1864"/>
              <a:gd name="T12" fmla="*/ 1380 h 13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64" h="1380">
                <a:moveTo>
                  <a:pt x="0" y="1380"/>
                </a:moveTo>
                <a:lnTo>
                  <a:pt x="1415" y="1372"/>
                </a:lnTo>
                <a:lnTo>
                  <a:pt x="1864" y="0"/>
                </a:ln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78" name="Text Box 38"/>
          <p:cNvSpPr txBox="1">
            <a:spLocks noChangeArrowheads="1"/>
          </p:cNvSpPr>
          <p:nvPr/>
        </p:nvSpPr>
        <p:spPr bwMode="auto">
          <a:xfrm rot="-1806824">
            <a:off x="6084888" y="4941888"/>
            <a:ext cx="5270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77" grpId="0" animBg="1"/>
      <p:bldP spid="3587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187450" y="404813"/>
            <a:ext cx="6553200" cy="985837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Прямоугольник в жизни</a:t>
            </a:r>
          </a:p>
        </p:txBody>
      </p:sp>
      <p:pic>
        <p:nvPicPr>
          <p:cNvPr id="7175" name="Picture 7" descr="Картинка 1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9175" y="1268413"/>
            <a:ext cx="3382963" cy="2790825"/>
          </a:xfrm>
          <a:prstGeom prst="rect">
            <a:avLst/>
          </a:prstGeom>
          <a:noFill/>
        </p:spPr>
      </p:pic>
      <p:pic>
        <p:nvPicPr>
          <p:cNvPr id="7177" name="Picture 9" descr="Картинка 173 из 6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076700"/>
            <a:ext cx="3851275" cy="2781300"/>
          </a:xfrm>
          <a:prstGeom prst="rect">
            <a:avLst/>
          </a:prstGeom>
          <a:noFill/>
        </p:spPr>
      </p:pic>
      <p:pic>
        <p:nvPicPr>
          <p:cNvPr id="7179" name="Picture 11" descr="Картинка 56 из 6400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6925" y="1628775"/>
            <a:ext cx="1933575" cy="3810000"/>
          </a:xfrm>
          <a:prstGeom prst="rect">
            <a:avLst/>
          </a:prstGeom>
          <a:noFill/>
        </p:spPr>
      </p:pic>
      <p:pic>
        <p:nvPicPr>
          <p:cNvPr id="7181" name="Picture 13" descr="Картинка 12 из 3249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32363" y="4292600"/>
            <a:ext cx="1820862" cy="2565400"/>
          </a:xfrm>
          <a:prstGeom prst="rect">
            <a:avLst/>
          </a:prstGeom>
          <a:noFill/>
        </p:spPr>
      </p:pic>
      <p:pic>
        <p:nvPicPr>
          <p:cNvPr id="8" name="Picture 14" descr="i?id=164536459-0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1486750"/>
            <a:ext cx="3000395" cy="201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10%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571480"/>
            <a:ext cx="6192838" cy="3313112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Прямоугольник несёт красоту, чёткость, стройность.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Оглянитесь вокруг: стены, пол, потолок, поверхность стола, футбольное поле, грани карандашей, даже записная книжка – все это прямоугольники. </a:t>
            </a:r>
            <a:br>
              <a:rPr lang="ru-RU" dirty="0"/>
            </a:br>
            <a:endParaRPr lang="ru-RU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Попробуйте построить дом или сделать раму для картины, не зная свойств прямоугольника.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dirty="0"/>
          </a:p>
        </p:txBody>
      </p:sp>
      <p:pic>
        <p:nvPicPr>
          <p:cNvPr id="30729" name="Picture 9" descr="j02055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571480"/>
            <a:ext cx="1944687" cy="1784350"/>
          </a:xfrm>
          <a:prstGeom prst="rect">
            <a:avLst/>
          </a:prstGeom>
          <a:solidFill>
            <a:schemeClr val="hlink"/>
          </a:solidFill>
        </p:spPr>
      </p:pic>
      <p:pic>
        <p:nvPicPr>
          <p:cNvPr id="30730" name="Picture 10" descr="j02353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143248"/>
            <a:ext cx="2016125" cy="16827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498" name="Rectangle 2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6575" y="66675"/>
            <a:ext cx="8089900" cy="860425"/>
          </a:xfrm>
        </p:spPr>
      </p:pic>
      <p:sp>
        <p:nvSpPr>
          <p:cNvPr id="362501" name="Rectangle 5"/>
          <p:cNvSpPr>
            <a:spLocks noChangeArrowheads="1"/>
          </p:cNvSpPr>
          <p:nvPr/>
        </p:nvSpPr>
        <p:spPr bwMode="auto">
          <a:xfrm>
            <a:off x="611188" y="1412875"/>
            <a:ext cx="4032250" cy="36004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cs typeface="+mn-cs"/>
            </a:endParaRPr>
          </a:p>
        </p:txBody>
      </p:sp>
      <p:grpSp>
        <p:nvGrpSpPr>
          <p:cNvPr id="2" name="Rectangle 4"/>
          <p:cNvGrpSpPr>
            <a:grpSpLocks/>
          </p:cNvGrpSpPr>
          <p:nvPr/>
        </p:nvGrpSpPr>
        <p:grpSpPr bwMode="auto">
          <a:xfrm>
            <a:off x="561976" y="1316038"/>
            <a:ext cx="4224338" cy="3913187"/>
            <a:chOff x="142" y="829"/>
            <a:chExt cx="2661" cy="2385"/>
          </a:xfrm>
        </p:grpSpPr>
        <p:pic>
          <p:nvPicPr>
            <p:cNvPr id="186373" name="Rectangl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" y="829"/>
              <a:ext cx="2661" cy="2385"/>
            </a:xfrm>
            <a:prstGeom prst="rect">
              <a:avLst/>
            </a:prstGeom>
            <a:noFill/>
          </p:spPr>
        </p:pic>
        <p:sp>
          <p:nvSpPr>
            <p:cNvPr id="186374" name="Text Box 6"/>
            <p:cNvSpPr txBox="1">
              <a:spLocks noChangeArrowheads="1"/>
            </p:cNvSpPr>
            <p:nvPr/>
          </p:nvSpPr>
          <p:spPr bwMode="auto">
            <a:xfrm>
              <a:off x="204" y="890"/>
              <a:ext cx="2540" cy="2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FFFFFF"/>
                </a:solidFill>
                <a:latin typeface="Arial" pitchFamily="34" charset="0"/>
              </a:endParaRPr>
            </a:p>
          </p:txBody>
        </p:sp>
      </p:grpSp>
      <p:sp>
        <p:nvSpPr>
          <p:cNvPr id="186376" name="TextBox 10"/>
          <p:cNvSpPr txBox="1">
            <a:spLocks noChangeArrowheads="1"/>
          </p:cNvSpPr>
          <p:nvPr/>
        </p:nvSpPr>
        <p:spPr bwMode="auto">
          <a:xfrm>
            <a:off x="-180975" y="5084763"/>
            <a:ext cx="1000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А</a:t>
            </a:r>
          </a:p>
        </p:txBody>
      </p:sp>
      <p:sp>
        <p:nvSpPr>
          <p:cNvPr id="186377" name="TextBox 11"/>
          <p:cNvSpPr txBox="1">
            <a:spLocks noChangeArrowheads="1"/>
          </p:cNvSpPr>
          <p:nvPr/>
        </p:nvSpPr>
        <p:spPr bwMode="auto">
          <a:xfrm>
            <a:off x="-357188" y="857250"/>
            <a:ext cx="1214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/>
              <a:t>В</a:t>
            </a:r>
          </a:p>
        </p:txBody>
      </p:sp>
      <p:sp>
        <p:nvSpPr>
          <p:cNvPr id="186378" name="TextBox 12"/>
          <p:cNvSpPr txBox="1">
            <a:spLocks noChangeArrowheads="1"/>
          </p:cNvSpPr>
          <p:nvPr/>
        </p:nvSpPr>
        <p:spPr bwMode="auto">
          <a:xfrm>
            <a:off x="3643313" y="928688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С</a:t>
            </a:r>
          </a:p>
        </p:txBody>
      </p:sp>
      <p:sp>
        <p:nvSpPr>
          <p:cNvPr id="186379" name="TextBox 13"/>
          <p:cNvSpPr txBox="1">
            <a:spLocks noChangeArrowheads="1"/>
          </p:cNvSpPr>
          <p:nvPr/>
        </p:nvSpPr>
        <p:spPr bwMode="auto">
          <a:xfrm>
            <a:off x="4140200" y="5084763"/>
            <a:ext cx="642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/>
              <a:t>D</a:t>
            </a:r>
            <a:endParaRPr lang="ru-RU" sz="2800"/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1643050"/>
            <a:ext cx="4071937" cy="27392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" pitchFamily="34" charset="0"/>
              </a:rPr>
              <a:t>Название «к</a:t>
            </a:r>
            <a:r>
              <a:rPr lang="ru-RU" sz="2800" b="1" dirty="0">
                <a:solidFill>
                  <a:srgbClr val="FF0000"/>
                </a:solidFill>
              </a:rPr>
              <a:t>вадрат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</a:rPr>
              <a:t>»</a:t>
            </a:r>
            <a:r>
              <a:rPr lang="ru-RU" sz="2800" b="1" dirty="0">
                <a:solidFill>
                  <a:srgbClr val="FF0000"/>
                </a:solidFill>
              </a:rPr>
              <a:t> – образовано от </a:t>
            </a:r>
            <a:r>
              <a:rPr lang="ru-RU" sz="3200" b="1" dirty="0" err="1">
                <a:solidFill>
                  <a:srgbClr val="FF0000"/>
                </a:solidFill>
              </a:rPr>
              <a:t>латинск</a:t>
            </a:r>
            <a:r>
              <a:rPr lang="ru-RU" sz="2800" b="1" dirty="0">
                <a:solidFill>
                  <a:srgbClr val="FF0000"/>
                </a:solidFill>
              </a:rPr>
              <a:t>. </a:t>
            </a:r>
            <a:r>
              <a:rPr lang="ru-RU" sz="2800" b="1" dirty="0" err="1">
                <a:solidFill>
                  <a:srgbClr val="FF0000"/>
                </a:solidFill>
              </a:rPr>
              <a:t>quattuor</a:t>
            </a:r>
            <a:r>
              <a:rPr lang="ru-RU" sz="2800" b="1" dirty="0">
                <a:solidFill>
                  <a:srgbClr val="FF0000"/>
                </a:solidFill>
              </a:rPr>
              <a:t> (</a:t>
            </a:r>
            <a:r>
              <a:rPr lang="ru-RU" sz="2800" b="1" dirty="0" err="1">
                <a:solidFill>
                  <a:srgbClr val="FF0000"/>
                </a:solidFill>
              </a:rPr>
              <a:t>кватор</a:t>
            </a:r>
            <a:r>
              <a:rPr lang="ru-RU" sz="2800" b="1" dirty="0">
                <a:solidFill>
                  <a:srgbClr val="FF0000"/>
                </a:solidFill>
              </a:rPr>
              <a:t>) - ’четыре’. Буквально квадрат – ’четырехугольник’.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j02307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430" y="3143248"/>
            <a:ext cx="2464106" cy="3000396"/>
          </a:xfrm>
          <a:prstGeom prst="rect">
            <a:avLst/>
          </a:prstGeom>
          <a:noFill/>
        </p:spPr>
      </p:pic>
      <p:sp>
        <p:nvSpPr>
          <p:cNvPr id="35843" name="Rectangle 3" descr="10%"/>
          <p:cNvSpPr>
            <a:spLocks noGrp="1" noChangeArrowheads="1"/>
          </p:cNvSpPr>
          <p:nvPr>
            <p:ph type="body" sz="half" idx="1"/>
          </p:nvPr>
        </p:nvSpPr>
        <p:spPr>
          <a:xfrm>
            <a:off x="300059" y="104783"/>
            <a:ext cx="7272337" cy="4395787"/>
          </a:xfrm>
          <a:noFill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В основании мраморных колонн лежит квадрат.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Ваши товарищи, играя в шахматы, фигуры по квадратам передвигают.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В хирургическом отделении для пересадки кожи применяют специальную машинку, которая вырезает кожу в виде </a:t>
            </a:r>
            <a:r>
              <a:rPr lang="ru-RU" dirty="0" smtClean="0">
                <a:solidFill>
                  <a:srgbClr val="CC6600"/>
                </a:solidFill>
              </a:rPr>
              <a:t>квадратов.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Их располагают на обожжённом участке </a:t>
            </a:r>
            <a:br>
              <a:rPr lang="ru-RU" dirty="0" smtClean="0"/>
            </a:br>
            <a:r>
              <a:rPr lang="ru-RU" dirty="0" smtClean="0"/>
              <a:t>в шахматном порядке.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В сельском хозяйстве применяют квадратно- гнездовой способ посадки и т.д.</a:t>
            </a:r>
            <a:endParaRPr lang="ru-RU" dirty="0"/>
          </a:p>
        </p:txBody>
      </p:sp>
      <p:pic>
        <p:nvPicPr>
          <p:cNvPr id="35844" name="Picture 4" descr="j02806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72416"/>
            <a:ext cx="2193927" cy="2799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Заголовок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ru-RU" smtClean="0">
                <a:latin typeface="Arial" pitchFamily="34" charset="0"/>
              </a:rPr>
              <a:t>К</a:t>
            </a:r>
            <a:r>
              <a:rPr lang="ru-RU" smtClean="0"/>
              <a:t>вадрат в жизни</a:t>
            </a:r>
          </a:p>
        </p:txBody>
      </p:sp>
      <p:sp>
        <p:nvSpPr>
          <p:cNvPr id="199683" name="TextBox 5"/>
          <p:cNvSpPr txBox="1">
            <a:spLocks noChangeArrowheads="1"/>
          </p:cNvSpPr>
          <p:nvPr/>
        </p:nvSpPr>
        <p:spPr bwMode="auto">
          <a:xfrm>
            <a:off x="428625" y="1571625"/>
            <a:ext cx="2214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Квадратный стол                          </a:t>
            </a:r>
          </a:p>
        </p:txBody>
      </p:sp>
      <p:pic>
        <p:nvPicPr>
          <p:cNvPr id="1996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57375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1928813"/>
            <a:ext cx="2143125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86" name="TextBox 9"/>
          <p:cNvSpPr txBox="1">
            <a:spLocks noChangeArrowheads="1"/>
          </p:cNvSpPr>
          <p:nvPr/>
        </p:nvSpPr>
        <p:spPr bwMode="auto">
          <a:xfrm>
            <a:off x="3071813" y="1571625"/>
            <a:ext cx="2357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Квадратная тарелка</a:t>
            </a:r>
          </a:p>
        </p:txBody>
      </p:sp>
      <p:pic>
        <p:nvPicPr>
          <p:cNvPr id="19968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1857375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88" name="TextBox 11"/>
          <p:cNvSpPr txBox="1">
            <a:spLocks noChangeArrowheads="1"/>
          </p:cNvSpPr>
          <p:nvPr/>
        </p:nvSpPr>
        <p:spPr bwMode="auto">
          <a:xfrm>
            <a:off x="6000750" y="1571625"/>
            <a:ext cx="23574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Квадратные часы</a:t>
            </a:r>
          </a:p>
        </p:txBody>
      </p:sp>
      <p:pic>
        <p:nvPicPr>
          <p:cNvPr id="19968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0719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90" name="TextBox 13"/>
          <p:cNvSpPr txBox="1">
            <a:spLocks noChangeArrowheads="1"/>
          </p:cNvSpPr>
          <p:nvPr/>
        </p:nvSpPr>
        <p:spPr bwMode="auto">
          <a:xfrm>
            <a:off x="428625" y="3714750"/>
            <a:ext cx="23574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Квадратная коробка</a:t>
            </a:r>
          </a:p>
        </p:txBody>
      </p:sp>
      <p:pic>
        <p:nvPicPr>
          <p:cNvPr id="199691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4000500"/>
            <a:ext cx="17859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92" name="TextBox 15"/>
          <p:cNvSpPr txBox="1">
            <a:spLocks noChangeArrowheads="1"/>
          </p:cNvSpPr>
          <p:nvPr/>
        </p:nvSpPr>
        <p:spPr bwMode="auto">
          <a:xfrm>
            <a:off x="3214678" y="3714752"/>
            <a:ext cx="2428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Квадратная подушка</a:t>
            </a:r>
          </a:p>
        </p:txBody>
      </p:sp>
      <p:pic>
        <p:nvPicPr>
          <p:cNvPr id="19969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3" y="4214813"/>
            <a:ext cx="2286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9694" name="TextBox 17"/>
          <p:cNvSpPr txBox="1">
            <a:spLocks noChangeArrowheads="1"/>
          </p:cNvSpPr>
          <p:nvPr/>
        </p:nvSpPr>
        <p:spPr bwMode="auto">
          <a:xfrm>
            <a:off x="6072188" y="3857625"/>
            <a:ext cx="2500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/>
              <a:t>Квадратный телефон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72066" y="274638"/>
            <a:ext cx="3614734" cy="1143000"/>
          </a:xfrm>
        </p:spPr>
        <p:txBody>
          <a:bodyPr/>
          <a:lstStyle/>
          <a:p>
            <a:r>
              <a:rPr lang="ru-RU" dirty="0"/>
              <a:t>Это интересно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617549"/>
            <a:ext cx="4786346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    Чёрный квадрат — самая известная работа Казимира Малевича, созданная в 1915 году. Представляет собой полотно размером 79,5 на 79,5 сантиметров, на котором изображён чёрный квадрат на белом фоне. У чёрного квадрата также есть 2 "брата". Красный квадрат и белый квадрат. 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0216" y="1552585"/>
            <a:ext cx="33337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68707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spc="720" dirty="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ромб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132138" y="1700213"/>
            <a:ext cx="5761037" cy="532923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Термин «ромб» образован от греч. </a:t>
            </a:r>
            <a:r>
              <a:rPr lang="el-GR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ρομβος</a:t>
            </a: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 — «бубен». Если сейчас бубны в основном делают круглой формы, то раньше их делали как раз в форме квадрата ромба</a:t>
            </a:r>
            <a:r>
              <a:rPr lang="ru-RU" sz="2800"/>
              <a:t> </a:t>
            </a: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или</a:t>
            </a:r>
            <a:r>
              <a:rPr lang="ru-RU" sz="2800"/>
              <a:t> </a:t>
            </a:r>
            <a:r>
              <a:rPr lang="ru-RU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Кстати, название карточной масти происходит с тех же времён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2" y="2303471"/>
            <a:ext cx="3119438" cy="2339975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7907338" y="5862638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5214950"/>
            <a:ext cx="700092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Многоугольники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2000232" y="4572008"/>
            <a:ext cx="857256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643314"/>
            <a:ext cx="392909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Выпуклые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3643314"/>
            <a:ext cx="4143404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Невыпуклые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6286512" y="4572008"/>
            <a:ext cx="857256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2000232" y="3000372"/>
            <a:ext cx="857256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071678"/>
            <a:ext cx="607223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Четырехугольники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28604"/>
            <a:ext cx="821537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pres?slideindex=1&amp;slidetitle="/>
              </a:rPr>
              <a:t>Параллелограмм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прямоугольник, ромб, квадрат, трапеция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Стрелка вверх 14"/>
          <p:cNvSpPr/>
          <p:nvPr/>
        </p:nvSpPr>
        <p:spPr>
          <a:xfrm>
            <a:off x="2000232" y="1428736"/>
            <a:ext cx="857256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uild="allAtOnce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 descr="10%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28670"/>
            <a:ext cx="5399087" cy="331311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Любят меня рисовать на тканях художники, </a:t>
            </a:r>
            <a:r>
              <a:rPr lang="ru-RU" sz="3200" dirty="0"/>
              <a:t>используют</a:t>
            </a:r>
            <a:r>
              <a:rPr lang="ru-RU" dirty="0"/>
              <a:t> в узорах ковровщицы. </a:t>
            </a:r>
          </a:p>
          <a:p>
            <a:pPr>
              <a:lnSpc>
                <a:spcPct val="90000"/>
              </a:lnSpc>
            </a:pPr>
            <a:r>
              <a:rPr lang="ru-RU" dirty="0"/>
              <a:t>Плиточники укладывают плитки </a:t>
            </a:r>
            <a:br>
              <a:rPr lang="ru-RU" dirty="0"/>
            </a:br>
            <a:r>
              <a:rPr lang="ru-RU" dirty="0"/>
              <a:t>в виде ромба,– из них получаются красивые узоры.</a:t>
            </a:r>
          </a:p>
          <a:p>
            <a:pPr>
              <a:lnSpc>
                <a:spcPct val="90000"/>
              </a:lnSpc>
            </a:pPr>
            <a:r>
              <a:rPr lang="ru-RU" dirty="0"/>
              <a:t>Реечный домкрат для легковых автомобилей также имеет форму </a:t>
            </a:r>
            <a:r>
              <a:rPr lang="ru-RU" dirty="0">
                <a:solidFill>
                  <a:srgbClr val="CC6600"/>
                </a:solidFill>
              </a:rPr>
              <a:t>ромба</a:t>
            </a:r>
            <a:r>
              <a:rPr lang="ru-RU" dirty="0"/>
              <a:t>. </a:t>
            </a:r>
          </a:p>
        </p:txBody>
      </p:sp>
      <p:pic>
        <p:nvPicPr>
          <p:cNvPr id="11" name="Picture 5" descr="Картинка 3 из 372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214818"/>
            <a:ext cx="2987576" cy="2345366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9698" y="571480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643182"/>
            <a:ext cx="20002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28"/>
            <a:ext cx="8229600" cy="285752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i="1" dirty="0"/>
              <a:t>Ромб может встречаться в жизни:</a:t>
            </a:r>
          </a:p>
          <a:p>
            <a:pPr>
              <a:buFontTx/>
              <a:buNone/>
            </a:pPr>
            <a:r>
              <a:rPr lang="ru-RU" sz="2800" i="1" dirty="0"/>
              <a:t> на стене в виде часов ,на стене на рисунке обоев  , иногда плитка на кухне и на улице перед магазинами, на кофтах и варежках ,</a:t>
            </a:r>
          </a:p>
          <a:p>
            <a:pPr>
              <a:buFontTx/>
              <a:buNone/>
            </a:pPr>
            <a:r>
              <a:rPr lang="ru-RU" sz="2800" i="1" dirty="0"/>
              <a:t>    на дверях, на значках футбольных команд.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000504"/>
            <a:ext cx="3224853" cy="246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739969"/>
            <a:ext cx="1428760" cy="361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4644" y="2928934"/>
            <a:ext cx="2939356" cy="2971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Интересные факты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Археологи, раскапывая землю, находили кувшины и на этих кувшинах всегда были рисунки ромбов.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933825"/>
            <a:ext cx="5545137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Интересные факты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Ромб раньше означал дух охоты и земледелия. Древние люди верили в эти фигуры.</a:t>
            </a: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57563"/>
            <a:ext cx="8208963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57166"/>
            <a:ext cx="8229600" cy="4525963"/>
          </a:xfrm>
        </p:spPr>
        <p:txBody>
          <a:bodyPr/>
          <a:lstStyle/>
          <a:p>
            <a:r>
              <a:rPr lang="ru-RU" dirty="0">
                <a:effectLst/>
              </a:rPr>
              <a:t>«Трапеция» - слово греческое, означавшее в древности «столик» (по </a:t>
            </a:r>
            <a:r>
              <a:rPr lang="ru-RU" dirty="0" err="1">
                <a:effectLst/>
              </a:rPr>
              <a:t>гречески</a:t>
            </a:r>
            <a:r>
              <a:rPr lang="ru-RU" dirty="0">
                <a:effectLst/>
              </a:rPr>
              <a:t> «</a:t>
            </a:r>
            <a:r>
              <a:rPr lang="ru-RU" dirty="0" err="1">
                <a:effectLst/>
              </a:rPr>
              <a:t>трапедзион</a:t>
            </a:r>
            <a:r>
              <a:rPr lang="ru-RU" dirty="0">
                <a:effectLst/>
              </a:rPr>
              <a:t>» означает столик, обеденный стол.)</a:t>
            </a:r>
          </a:p>
        </p:txBody>
      </p:sp>
      <p:pic>
        <p:nvPicPr>
          <p:cNvPr id="4100" name="Picture 4" descr="15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573463"/>
            <a:ext cx="2674938" cy="26765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0"/>
              <a:t>Применение формы трапеции в повседневной жизни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20" name="Picture 4" descr="tiger_kreativ_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2273300" cy="2268538"/>
          </a:xfrm>
          <a:prstGeom prst="rect">
            <a:avLst/>
          </a:prstGeom>
          <a:noFill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288" y="4076700"/>
            <a:ext cx="2305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pitchFamily="34" charset="0"/>
              </a:rPr>
              <a:t>Подарочная упаковка, где за основу взята фигура трапеция.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203575" y="2636838"/>
            <a:ext cx="2735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pitchFamily="34" charset="0"/>
            </a:endParaRPr>
          </a:p>
        </p:txBody>
      </p:sp>
      <p:pic>
        <p:nvPicPr>
          <p:cNvPr id="9225" name="Picture 9" descr="Jil-SanderMagaziny-odezhdy-Moskvy-Be-inru-gorod-moda-veschi-norm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628775"/>
            <a:ext cx="2981325" cy="3057525"/>
          </a:xfrm>
          <a:prstGeom prst="rect">
            <a:avLst/>
          </a:prstGeom>
          <a:noFill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516688" y="4724400"/>
            <a:ext cx="2087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" pitchFamily="34" charset="0"/>
              </a:rPr>
              <a:t>Сумка в форме трапеции.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357430"/>
            <a:ext cx="2378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Трапециевидные мышцы обеих сторон спины вместе имеют форму трапеции. </a:t>
            </a:r>
            <a:b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484313"/>
            <a:ext cx="40116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0"/>
              <a:t>Интересные факты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4537075" cy="5256212"/>
          </a:xfrm>
        </p:spPr>
        <p:txBody>
          <a:bodyPr/>
          <a:lstStyle/>
          <a:p>
            <a:r>
              <a:rPr lang="ru-RU" sz="2400" dirty="0"/>
              <a:t>За счёт трёхмерной оптической иллюзии в комнате </a:t>
            </a:r>
            <a:r>
              <a:rPr lang="ru-RU" sz="2400" dirty="0" err="1"/>
              <a:t>Эймса</a:t>
            </a:r>
            <a:r>
              <a:rPr lang="ru-RU" sz="2400" dirty="0"/>
              <a:t> (придумал в 1946 году) ребёнок в ближнем углу кажется великаном по сравнению с тем, что стоит в дальнем. На самом деле форма комнаты</a:t>
            </a:r>
            <a:r>
              <a:rPr lang="ru-RU" sz="2400" b="1" dirty="0"/>
              <a:t> – трапеция. </a:t>
            </a:r>
            <a:r>
              <a:rPr lang="ru-RU" sz="2400" dirty="0"/>
              <a:t>Эффект усиливается из-за искажённой шахматной клетки</a:t>
            </a:r>
            <a:r>
              <a:rPr lang="ru-RU" sz="2400" b="1" dirty="0"/>
              <a:t>.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11268" name="Picture 4" descr="о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14686"/>
            <a:ext cx="4223444" cy="3236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676400"/>
          </a:xfrm>
        </p:spPr>
        <p:txBody>
          <a:bodyPr/>
          <a:lstStyle/>
          <a:p>
            <a:r>
              <a:rPr lang="ru-RU" sz="1800" b="1" i="1" dirty="0" smtClean="0"/>
              <a:t>РАЗГАДАТЬ </a:t>
            </a:r>
            <a:r>
              <a:rPr lang="ru-RU" sz="1800" b="1" i="1" dirty="0"/>
              <a:t>КРОСВОРД.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dirty="0" err="1"/>
              <a:t>ЦЕЛЬ:</a:t>
            </a:r>
            <a:r>
              <a:rPr lang="ru-RU" sz="1800" dirty="0" err="1"/>
              <a:t>По</a:t>
            </a:r>
            <a:r>
              <a:rPr lang="ru-RU" sz="1800" dirty="0"/>
              <a:t> определению или признаку воспроизвести название фигуры или её элемента.</a:t>
            </a:r>
            <a:endParaRPr lang="ru-RU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1357298"/>
            <a:ext cx="4429156" cy="4876800"/>
          </a:xfrm>
        </p:spPr>
        <p:txBody>
          <a:bodyPr/>
          <a:lstStyle/>
          <a:p>
            <a:r>
              <a:rPr lang="ru-RU" sz="1600" dirty="0">
                <a:solidFill>
                  <a:srgbClr val="FF3300"/>
                </a:solidFill>
              </a:rPr>
              <a:t>По горизонтали:</a:t>
            </a:r>
          </a:p>
          <a:p>
            <a:r>
              <a:rPr lang="ru-RU" sz="1400" dirty="0"/>
              <a:t>1.Четырёхугольник, у которого противоположные стороны параллельны.</a:t>
            </a:r>
          </a:p>
          <a:p>
            <a:r>
              <a:rPr lang="ru-RU" sz="1400" dirty="0"/>
              <a:t>2.Четырехугольник, у которого только две противоположные стороны параллельны.</a:t>
            </a:r>
          </a:p>
          <a:p>
            <a:r>
              <a:rPr lang="ru-RU" sz="1400" dirty="0"/>
              <a:t>3.Параллелограмм, у которого все углы прямые.</a:t>
            </a:r>
          </a:p>
          <a:p>
            <a:r>
              <a:rPr lang="ru-RU" sz="1400" dirty="0"/>
              <a:t>4. Точка, из которой выходят две стороны четырёхугольника.</a:t>
            </a:r>
          </a:p>
          <a:p>
            <a:r>
              <a:rPr lang="ru-RU" sz="1600" dirty="0">
                <a:solidFill>
                  <a:srgbClr val="FF3300"/>
                </a:solidFill>
              </a:rPr>
              <a:t>По вертикали:</a:t>
            </a:r>
          </a:p>
          <a:p>
            <a:r>
              <a:rPr lang="ru-RU" sz="1400" dirty="0"/>
              <a:t>1Сумма длин всех сторон.</a:t>
            </a:r>
          </a:p>
          <a:p>
            <a:r>
              <a:rPr lang="ru-RU" sz="1400" dirty="0"/>
              <a:t>5.Отрезок, соединяющий противоположные вершины четырёхугольника.</a:t>
            </a:r>
          </a:p>
          <a:p>
            <a:r>
              <a:rPr lang="ru-RU" sz="1400" dirty="0"/>
              <a:t>6.Прямоугольник, у которого все стороны равны.</a:t>
            </a:r>
          </a:p>
          <a:p>
            <a:r>
              <a:rPr lang="ru-RU" sz="1400" dirty="0"/>
              <a:t>7.Параллелограмм, у которого все стороны равны.</a:t>
            </a:r>
          </a:p>
          <a:p>
            <a:r>
              <a:rPr lang="ru-RU" sz="1400" dirty="0"/>
              <a:t>8.Отрезок, соединяющий соседние вершины.</a:t>
            </a:r>
          </a:p>
          <a:p>
            <a:r>
              <a:rPr lang="ru-RU" sz="1400" dirty="0"/>
              <a:t>9.Одна из параллельных сторон трапеции.</a:t>
            </a:r>
          </a:p>
        </p:txBody>
      </p:sp>
      <p:graphicFrame>
        <p:nvGraphicFramePr>
          <p:cNvPr id="18478" name="Object 46"/>
          <p:cNvGraphicFramePr>
            <a:graphicFrameLocks noChangeAspect="1"/>
          </p:cNvGraphicFramePr>
          <p:nvPr/>
        </p:nvGraphicFramePr>
        <p:xfrm>
          <a:off x="228600" y="1500174"/>
          <a:ext cx="4114800" cy="4800600"/>
        </p:xfrm>
        <a:graphic>
          <a:graphicData uri="http://schemas.openxmlformats.org/presentationml/2006/ole">
            <p:oleObj spid="_x0000_s128002" name="Лист" r:id="rId3" imgW="3038400" imgH="3251520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6" grpId="0" build="p" autoUpdateAnimBg="0" advAuto="200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8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 огромном саду геометрии каждый найдёт себе букет по вкусу.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				</a:t>
            </a:r>
            <a:r>
              <a:rPr lang="ru-RU" b="1" i="1" dirty="0" smtClean="0">
                <a:solidFill>
                  <a:srgbClr val="0070C0"/>
                </a:solidFill>
              </a:rPr>
              <a:t>Д. Гильберт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590.gif"/>
          <p:cNvPicPr/>
          <p:nvPr/>
        </p:nvPicPr>
        <p:blipFill>
          <a:blip r:embed="rId2"/>
          <a:stretch>
            <a:fillRect/>
          </a:stretch>
        </p:blipFill>
        <p:spPr>
          <a:xfrm>
            <a:off x="785786" y="3071810"/>
            <a:ext cx="2971800" cy="3348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7469" y="1071546"/>
            <a:ext cx="81665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Игра «Верю – не верю»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8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J02841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032" y="2786058"/>
            <a:ext cx="2633678" cy="28252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714356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урок!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school01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922160"/>
            <a:ext cx="3261360" cy="3649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142984"/>
            <a:ext cx="7793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Если в параллелограмме диагонали 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равны и перпендикулярны, то этот 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параллелограмм — квадрат.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85852" y="1142984"/>
            <a:ext cx="745736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Если диагонали параллелограмма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делят его углы пополам, то этот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параллелограмм — ромб.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78666" y="1142984"/>
            <a:ext cx="7793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Если в параллелограмме диагонали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перпендикулярны, то этот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параллелограмм — ромб.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7302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5937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5" grpId="1"/>
      <p:bldP spid="1026" grpId="0"/>
      <p:bldP spid="1026" grpId="2"/>
      <p:bldP spid="1027" grpId="0"/>
      <p:bldP spid="10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/>
        </p:nvSpPr>
        <p:spPr bwMode="auto">
          <a:xfrm>
            <a:off x="1278269" y="674542"/>
            <a:ext cx="748057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Если противоположные углы вы-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пуклого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четырехугольника равны,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этот четырехугольник —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парал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лелограмм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1272898" y="714356"/>
            <a:ext cx="77217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Диагонали квадрата делят его углы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пополам.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1263196" y="674542"/>
            <a:ext cx="7793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Если в параллелограмме диагонали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равны, то этот параллелограмм —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прямоугольник.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128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1" grpId="0"/>
      <p:bldP spid="128001" grpId="1"/>
      <p:bldP spid="128002" grpId="0"/>
      <p:bldP spid="128002" grpId="1"/>
      <p:bldP spid="12800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835025" y="244475"/>
            <a:ext cx="8308975" cy="517525"/>
          </a:xfrm>
        </p:spPr>
        <p:txBody>
          <a:bodyPr/>
          <a:lstStyle/>
          <a:p>
            <a:pPr algn="ctr"/>
            <a:r>
              <a:rPr lang="ru-RU" sz="2400"/>
              <a:t>Теоретическая самостоятельная работа</a:t>
            </a:r>
            <a:br>
              <a:rPr lang="ru-RU" sz="2400"/>
            </a:br>
            <a:r>
              <a:rPr lang="ru-RU" sz="2000"/>
              <a:t>Заполнить таблицу, отметив знаки +(да), -(нет).</a:t>
            </a:r>
            <a:endParaRPr lang="ru-RU" sz="2400"/>
          </a:p>
        </p:txBody>
      </p:sp>
      <p:graphicFrame>
        <p:nvGraphicFramePr>
          <p:cNvPr id="17411" name="Group 3"/>
          <p:cNvGraphicFramePr>
            <a:graphicFrameLocks noGrp="1"/>
          </p:cNvGraphicFramePr>
          <p:nvPr>
            <p:ph sz="half" idx="4294967295"/>
          </p:nvPr>
        </p:nvGraphicFramePr>
        <p:xfrm>
          <a:off x="714348" y="914400"/>
          <a:ext cx="7620000" cy="5735955"/>
        </p:xfrm>
        <a:graphic>
          <a:graphicData uri="http://schemas.openxmlformats.org/drawingml/2006/table">
            <a:tbl>
              <a:tblPr/>
              <a:tblGrid>
                <a:gridCol w="4568825"/>
                <a:gridCol w="725488"/>
                <a:gridCol w="798512"/>
                <a:gridCol w="723900"/>
                <a:gridCol w="80327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1.Противолежащие стороны параллельны 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2. Все стороны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3. Противолежащие углы равны, сумма соседних углов равна 180.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4. Все углы прямые.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5. Диагонали пересекаются и точкой пересечения делятся пополам.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6. Диагонали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7. Диагонали взаимно перпендикулярны и являются биссектрисами углов.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67" name="Object 59"/>
          <p:cNvGraphicFramePr>
            <a:graphicFrameLocks noChangeAspect="1"/>
          </p:cNvGraphicFramePr>
          <p:nvPr>
            <p:ph sz="half" idx="4294967295"/>
          </p:nvPr>
        </p:nvGraphicFramePr>
        <p:xfrm>
          <a:off x="8961438" y="3200400"/>
          <a:ext cx="182562" cy="204788"/>
        </p:xfrm>
        <a:graphic>
          <a:graphicData uri="http://schemas.openxmlformats.org/presentationml/2006/ole">
            <p:oleObj spid="_x0000_s1026" name="Формула" r:id="rId3" imgW="101520" imgH="114120" progId="Equation.3">
              <p:embed/>
            </p:oleObj>
          </a:graphicData>
        </a:graphic>
      </p:graphicFrame>
      <p:sp>
        <p:nvSpPr>
          <p:cNvPr id="17468" name="Rectangle 60"/>
          <p:cNvSpPr>
            <a:spLocks noChangeArrowheads="1"/>
          </p:cNvSpPr>
          <p:nvPr/>
        </p:nvSpPr>
        <p:spPr bwMode="auto">
          <a:xfrm>
            <a:off x="6172200" y="1066800"/>
            <a:ext cx="4572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7772400" y="9906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0" name="Line 62"/>
          <p:cNvSpPr>
            <a:spLocks noChangeShapeType="1"/>
          </p:cNvSpPr>
          <p:nvPr/>
        </p:nvSpPr>
        <p:spPr bwMode="auto">
          <a:xfrm flipV="1">
            <a:off x="6858000" y="9906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1" name="Line 63"/>
          <p:cNvSpPr>
            <a:spLocks noChangeShapeType="1"/>
          </p:cNvSpPr>
          <p:nvPr/>
        </p:nvSpPr>
        <p:spPr bwMode="auto">
          <a:xfrm>
            <a:off x="7010400" y="9906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2" name="Line 64"/>
          <p:cNvSpPr>
            <a:spLocks noChangeShapeType="1"/>
          </p:cNvSpPr>
          <p:nvPr/>
        </p:nvSpPr>
        <p:spPr bwMode="auto">
          <a:xfrm>
            <a:off x="7010400" y="990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3" name="Line 65"/>
          <p:cNvSpPr>
            <a:spLocks noChangeShapeType="1"/>
          </p:cNvSpPr>
          <p:nvPr/>
        </p:nvSpPr>
        <p:spPr bwMode="auto">
          <a:xfrm>
            <a:off x="6858000" y="1295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4" name="Line 66"/>
          <p:cNvSpPr>
            <a:spLocks noChangeShapeType="1"/>
          </p:cNvSpPr>
          <p:nvPr/>
        </p:nvSpPr>
        <p:spPr bwMode="auto">
          <a:xfrm flipH="1">
            <a:off x="7239000" y="990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5" name="Line 67"/>
          <p:cNvSpPr>
            <a:spLocks noChangeShapeType="1"/>
          </p:cNvSpPr>
          <p:nvPr/>
        </p:nvSpPr>
        <p:spPr bwMode="auto">
          <a:xfrm flipH="1">
            <a:off x="6858000" y="990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6" name="Line 68"/>
          <p:cNvSpPr>
            <a:spLocks noChangeShapeType="1"/>
          </p:cNvSpPr>
          <p:nvPr/>
        </p:nvSpPr>
        <p:spPr bwMode="auto">
          <a:xfrm>
            <a:off x="5410200" y="1066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7" name="Line 69"/>
          <p:cNvSpPr>
            <a:spLocks noChangeShapeType="1"/>
          </p:cNvSpPr>
          <p:nvPr/>
        </p:nvSpPr>
        <p:spPr bwMode="auto">
          <a:xfrm>
            <a:off x="5334000" y="1295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8" name="Line 70"/>
          <p:cNvSpPr>
            <a:spLocks noChangeShapeType="1"/>
          </p:cNvSpPr>
          <p:nvPr/>
        </p:nvSpPr>
        <p:spPr bwMode="auto">
          <a:xfrm flipV="1">
            <a:off x="5867400" y="10668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79" name="Line 71"/>
          <p:cNvSpPr>
            <a:spLocks noChangeShapeType="1"/>
          </p:cNvSpPr>
          <p:nvPr/>
        </p:nvSpPr>
        <p:spPr bwMode="auto">
          <a:xfrm flipV="1">
            <a:off x="5334000" y="10668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244475"/>
            <a:ext cx="8308975" cy="517525"/>
          </a:xfrm>
        </p:spPr>
        <p:txBody>
          <a:bodyPr/>
          <a:lstStyle/>
          <a:p>
            <a:pPr algn="ctr"/>
            <a:r>
              <a:rPr lang="ru-RU" sz="2400"/>
              <a:t>Правильные ответы к теоретической самостоятельной работе</a:t>
            </a:r>
          </a:p>
        </p:txBody>
      </p:sp>
      <p:graphicFrame>
        <p:nvGraphicFramePr>
          <p:cNvPr id="9332" name="Group 116"/>
          <p:cNvGraphicFramePr>
            <a:graphicFrameLocks noGrp="1"/>
          </p:cNvGraphicFramePr>
          <p:nvPr>
            <p:ph sz="half" idx="1"/>
          </p:nvPr>
        </p:nvGraphicFramePr>
        <p:xfrm>
          <a:off x="685800" y="914400"/>
          <a:ext cx="7620000" cy="5697855"/>
        </p:xfrm>
        <a:graphic>
          <a:graphicData uri="http://schemas.openxmlformats.org/drawingml/2006/table">
            <a:tbl>
              <a:tblPr/>
              <a:tblGrid>
                <a:gridCol w="4568825"/>
                <a:gridCol w="725488"/>
                <a:gridCol w="798512"/>
                <a:gridCol w="723900"/>
                <a:gridCol w="80327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1.Противолежащие стороны параллельны 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2. Все стороны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3. Противолежащие углы равны, сумма соседних углов равна 180.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4. Все углы прямые.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5. Диагонали пересекаются и точкой пересечения делятся пополам.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6. Диагонали равны.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7. Диагонали взаимно перпендикулярны и являются биссектрисами углов.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292" name="Object 76"/>
          <p:cNvGraphicFramePr>
            <a:graphicFrameLocks noChangeAspect="1"/>
          </p:cNvGraphicFramePr>
          <p:nvPr>
            <p:ph sz="half" idx="2"/>
          </p:nvPr>
        </p:nvGraphicFramePr>
        <p:xfrm>
          <a:off x="4648200" y="3200400"/>
          <a:ext cx="182563" cy="204788"/>
        </p:xfrm>
        <a:graphic>
          <a:graphicData uri="http://schemas.openxmlformats.org/presentationml/2006/ole">
            <p:oleObj spid="_x0000_s2050" name="Формула" r:id="rId3" imgW="101520" imgH="114120" progId="Equation.3">
              <p:embed/>
            </p:oleObj>
          </a:graphicData>
        </a:graphic>
      </p:graphicFrame>
      <p:sp>
        <p:nvSpPr>
          <p:cNvPr id="9300" name="Rectangle 84"/>
          <p:cNvSpPr>
            <a:spLocks noChangeArrowheads="1"/>
          </p:cNvSpPr>
          <p:nvPr/>
        </p:nvSpPr>
        <p:spPr bwMode="auto">
          <a:xfrm>
            <a:off x="6172200" y="1066800"/>
            <a:ext cx="4572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01" name="Rectangle 85"/>
          <p:cNvSpPr>
            <a:spLocks noChangeArrowheads="1"/>
          </p:cNvSpPr>
          <p:nvPr/>
        </p:nvSpPr>
        <p:spPr bwMode="auto">
          <a:xfrm>
            <a:off x="7772400" y="990600"/>
            <a:ext cx="304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14" name="Line 98"/>
          <p:cNvSpPr>
            <a:spLocks noChangeShapeType="1"/>
          </p:cNvSpPr>
          <p:nvPr/>
        </p:nvSpPr>
        <p:spPr bwMode="auto">
          <a:xfrm flipV="1">
            <a:off x="6858000" y="9906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2" name="Line 106"/>
          <p:cNvSpPr>
            <a:spLocks noChangeShapeType="1"/>
          </p:cNvSpPr>
          <p:nvPr/>
        </p:nvSpPr>
        <p:spPr bwMode="auto">
          <a:xfrm>
            <a:off x="7010400" y="9906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3" name="Line 107"/>
          <p:cNvSpPr>
            <a:spLocks noChangeShapeType="1"/>
          </p:cNvSpPr>
          <p:nvPr/>
        </p:nvSpPr>
        <p:spPr bwMode="auto">
          <a:xfrm>
            <a:off x="7010400" y="990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4" name="Line 108"/>
          <p:cNvSpPr>
            <a:spLocks noChangeShapeType="1"/>
          </p:cNvSpPr>
          <p:nvPr/>
        </p:nvSpPr>
        <p:spPr bwMode="auto">
          <a:xfrm>
            <a:off x="6858000" y="1295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5" name="Line 109"/>
          <p:cNvSpPr>
            <a:spLocks noChangeShapeType="1"/>
          </p:cNvSpPr>
          <p:nvPr/>
        </p:nvSpPr>
        <p:spPr bwMode="auto">
          <a:xfrm flipH="1">
            <a:off x="7239000" y="990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6" name="Line 110"/>
          <p:cNvSpPr>
            <a:spLocks noChangeShapeType="1"/>
          </p:cNvSpPr>
          <p:nvPr/>
        </p:nvSpPr>
        <p:spPr bwMode="auto">
          <a:xfrm flipH="1">
            <a:off x="6858000" y="9906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7" name="Line 111"/>
          <p:cNvSpPr>
            <a:spLocks noChangeShapeType="1"/>
          </p:cNvSpPr>
          <p:nvPr/>
        </p:nvSpPr>
        <p:spPr bwMode="auto">
          <a:xfrm>
            <a:off x="5410200" y="1066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28" name="Line 112"/>
          <p:cNvSpPr>
            <a:spLocks noChangeShapeType="1"/>
          </p:cNvSpPr>
          <p:nvPr/>
        </p:nvSpPr>
        <p:spPr bwMode="auto">
          <a:xfrm>
            <a:off x="5334000" y="1295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30" name="Line 114"/>
          <p:cNvSpPr>
            <a:spLocks noChangeShapeType="1"/>
          </p:cNvSpPr>
          <p:nvPr/>
        </p:nvSpPr>
        <p:spPr bwMode="auto">
          <a:xfrm flipV="1">
            <a:off x="5867400" y="10668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31" name="Line 115"/>
          <p:cNvSpPr>
            <a:spLocks noChangeShapeType="1"/>
          </p:cNvSpPr>
          <p:nvPr/>
        </p:nvSpPr>
        <p:spPr bwMode="auto">
          <a:xfrm flipV="1">
            <a:off x="5334000" y="10668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611188" y="1628775"/>
            <a:ext cx="7993062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физминутка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для глаз</a:t>
            </a:r>
          </a:p>
        </p:txBody>
      </p:sp>
      <p:pic>
        <p:nvPicPr>
          <p:cNvPr id="10" name="Picture 6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21178821">
            <a:off x="426158" y="4184314"/>
            <a:ext cx="2735262" cy="1296987"/>
          </a:xfrm>
          <a:prstGeom prst="rect">
            <a:avLst/>
          </a:prstGeom>
          <a:noFill/>
        </p:spPr>
      </p:pic>
      <p:pic>
        <p:nvPicPr>
          <p:cNvPr id="11" name="Picture 7" descr="post-6773-11631909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4086932"/>
            <a:ext cx="2808287" cy="1436687"/>
          </a:xfrm>
          <a:prstGeom prst="rect">
            <a:avLst/>
          </a:prstGeom>
          <a:noFill/>
        </p:spPr>
      </p:pic>
      <p:pic>
        <p:nvPicPr>
          <p:cNvPr id="12" name="Футбо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528" y="635795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75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рамка">
  <a:themeElements>
    <a:clrScheme name="">
      <a:dk1>
        <a:srgbClr val="000000"/>
      </a:dk1>
      <a:lt1>
        <a:srgbClr val="FFFF00"/>
      </a:lt1>
      <a:dk2>
        <a:srgbClr val="1C1C1C"/>
      </a:dk2>
      <a:lt2>
        <a:srgbClr val="4D4D4D"/>
      </a:lt2>
      <a:accent1>
        <a:srgbClr val="CC0000"/>
      </a:accent1>
      <a:accent2>
        <a:srgbClr val="99FF33"/>
      </a:accent2>
      <a:accent3>
        <a:srgbClr val="FFFFAA"/>
      </a:accent3>
      <a:accent4>
        <a:srgbClr val="000000"/>
      </a:accent4>
      <a:accent5>
        <a:srgbClr val="E2AAAA"/>
      </a:accent5>
      <a:accent6>
        <a:srgbClr val="8AE72D"/>
      </a:accent6>
      <a:hlink>
        <a:srgbClr val="0000CC"/>
      </a:hlink>
      <a:folHlink>
        <a:srgbClr val="FF00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FFFF00"/>
      </a:lt1>
      <a:dk2>
        <a:srgbClr val="1C1C1C"/>
      </a:dk2>
      <a:lt2>
        <a:srgbClr val="4D4D4D"/>
      </a:lt2>
      <a:accent1>
        <a:srgbClr val="CC0000"/>
      </a:accent1>
      <a:accent2>
        <a:srgbClr val="99FF33"/>
      </a:accent2>
      <a:accent3>
        <a:srgbClr val="FFFFAA"/>
      </a:accent3>
      <a:accent4>
        <a:srgbClr val="000000"/>
      </a:accent4>
      <a:accent5>
        <a:srgbClr val="E2AAAA"/>
      </a:accent5>
      <a:accent6>
        <a:srgbClr val="8AE72D"/>
      </a:accent6>
      <a:hlink>
        <a:srgbClr val="0000CC"/>
      </a:hlink>
      <a:folHlink>
        <a:srgbClr val="FF00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round rectangle bevel">
  <a:themeElements>
    <a:clrScheme name="">
      <a:dk1>
        <a:srgbClr val="000000"/>
      </a:dk1>
      <a:lt1>
        <a:srgbClr val="FF9933"/>
      </a:lt1>
      <a:dk2>
        <a:srgbClr val="1C1C1C"/>
      </a:dk2>
      <a:lt2>
        <a:srgbClr val="4D4D4D"/>
      </a:lt2>
      <a:accent1>
        <a:srgbClr val="CC0099"/>
      </a:accent1>
      <a:accent2>
        <a:srgbClr val="99FF33"/>
      </a:accent2>
      <a:accent3>
        <a:srgbClr val="FFCAAD"/>
      </a:accent3>
      <a:accent4>
        <a:srgbClr val="000000"/>
      </a:accent4>
      <a:accent5>
        <a:srgbClr val="E2AACA"/>
      </a:accent5>
      <a:accent6>
        <a:srgbClr val="8AE72D"/>
      </a:accent6>
      <a:hlink>
        <a:srgbClr val="0099FF"/>
      </a:hlink>
      <a:folHlink>
        <a:srgbClr val="FFFF00"/>
      </a:folHlink>
    </a:clrScheme>
    <a:fontScheme name="1_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FF9933"/>
      </a:lt1>
      <a:dk2>
        <a:srgbClr val="1C1C1C"/>
      </a:dk2>
      <a:lt2>
        <a:srgbClr val="4D4D4D"/>
      </a:lt2>
      <a:accent1>
        <a:srgbClr val="CC0099"/>
      </a:accent1>
      <a:accent2>
        <a:srgbClr val="99FF33"/>
      </a:accent2>
      <a:accent3>
        <a:srgbClr val="FFCAAD"/>
      </a:accent3>
      <a:accent4>
        <a:srgbClr val="000000"/>
      </a:accent4>
      <a:accent5>
        <a:srgbClr val="E2AACA"/>
      </a:accent5>
      <a:accent6>
        <a:srgbClr val="8AE72D"/>
      </a:accent6>
      <a:hlink>
        <a:srgbClr val="0099FF"/>
      </a:hlink>
      <a:folHlink>
        <a:srgbClr val="FFFF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FF9933"/>
      </a:lt1>
      <a:dk2>
        <a:srgbClr val="1C1C1C"/>
      </a:dk2>
      <a:lt2>
        <a:srgbClr val="4D4D4D"/>
      </a:lt2>
      <a:accent1>
        <a:srgbClr val="CC0099"/>
      </a:accent1>
      <a:accent2>
        <a:srgbClr val="99FF33"/>
      </a:accent2>
      <a:accent3>
        <a:srgbClr val="FFCAAD"/>
      </a:accent3>
      <a:accent4>
        <a:srgbClr val="000000"/>
      </a:accent4>
      <a:accent5>
        <a:srgbClr val="E2AACA"/>
      </a:accent5>
      <a:accent6>
        <a:srgbClr val="8AE72D"/>
      </a:accent6>
      <a:hlink>
        <a:srgbClr val="0099FF"/>
      </a:hlink>
      <a:folHlink>
        <a:srgbClr val="FFFF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round rectangle bevel">
  <a:themeElements>
    <a:clrScheme name="">
      <a:dk1>
        <a:srgbClr val="000000"/>
      </a:dk1>
      <a:lt1>
        <a:srgbClr val="00FFFF"/>
      </a:lt1>
      <a:dk2>
        <a:srgbClr val="1C1C1C"/>
      </a:dk2>
      <a:lt2>
        <a:srgbClr val="4D4D4D"/>
      </a:lt2>
      <a:accent1>
        <a:srgbClr val="33CC33"/>
      </a:accent1>
      <a:accent2>
        <a:srgbClr val="0000FF"/>
      </a:accent2>
      <a:accent3>
        <a:srgbClr val="AAFFFF"/>
      </a:accent3>
      <a:accent4>
        <a:srgbClr val="000000"/>
      </a:accent4>
      <a:accent5>
        <a:srgbClr val="ADE2AD"/>
      </a:accent5>
      <a:accent6>
        <a:srgbClr val="0000E7"/>
      </a:accent6>
      <a:hlink>
        <a:srgbClr val="FFFF66"/>
      </a:hlink>
      <a:folHlink>
        <a:srgbClr val="FF0000"/>
      </a:folHlink>
    </a:clrScheme>
    <a:fontScheme name="2_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FFFF"/>
      </a:lt1>
      <a:dk2>
        <a:srgbClr val="1C1C1C"/>
      </a:dk2>
      <a:lt2>
        <a:srgbClr val="4D4D4D"/>
      </a:lt2>
      <a:accent1>
        <a:srgbClr val="33CC33"/>
      </a:accent1>
      <a:accent2>
        <a:srgbClr val="0000FF"/>
      </a:accent2>
      <a:accent3>
        <a:srgbClr val="AAFFFF"/>
      </a:accent3>
      <a:accent4>
        <a:srgbClr val="000000"/>
      </a:accent4>
      <a:accent5>
        <a:srgbClr val="ADE2AD"/>
      </a:accent5>
      <a:accent6>
        <a:srgbClr val="0000E7"/>
      </a:accent6>
      <a:hlink>
        <a:srgbClr val="FFFF66"/>
      </a:hlink>
      <a:folHlink>
        <a:srgbClr val="FF00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00FFFF"/>
      </a:lt1>
      <a:dk2>
        <a:srgbClr val="1C1C1C"/>
      </a:dk2>
      <a:lt2>
        <a:srgbClr val="4D4D4D"/>
      </a:lt2>
      <a:accent1>
        <a:srgbClr val="33CC33"/>
      </a:accent1>
      <a:accent2>
        <a:srgbClr val="0000FF"/>
      </a:accent2>
      <a:accent3>
        <a:srgbClr val="AAFFFF"/>
      </a:accent3>
      <a:accent4>
        <a:srgbClr val="000000"/>
      </a:accent4>
      <a:accent5>
        <a:srgbClr val="ADE2AD"/>
      </a:accent5>
      <a:accent6>
        <a:srgbClr val="0000E7"/>
      </a:accent6>
      <a:hlink>
        <a:srgbClr val="FFFF66"/>
      </a:hlink>
      <a:folHlink>
        <a:srgbClr val="FF00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311</TotalTime>
  <Words>915</Words>
  <PresentationFormat>Экран (4:3)</PresentationFormat>
  <Paragraphs>249</Paragraphs>
  <Slides>40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8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40</vt:i4>
      </vt:variant>
    </vt:vector>
  </HeadingPairs>
  <TitlesOfParts>
    <vt:vector size="51" baseType="lpstr">
      <vt:lpstr>рамка</vt:lpstr>
      <vt:lpstr>2_colormaster</vt:lpstr>
      <vt:lpstr>1_round rectangle bevel</vt:lpstr>
      <vt:lpstr>3_colormaster</vt:lpstr>
      <vt:lpstr>4_colormaster</vt:lpstr>
      <vt:lpstr>2_round rectangle bevel</vt:lpstr>
      <vt:lpstr>5_colormaster</vt:lpstr>
      <vt:lpstr>6_colormaster</vt:lpstr>
      <vt:lpstr>Формула</vt:lpstr>
      <vt:lpstr>Equation</vt:lpstr>
      <vt:lpstr>Лист</vt:lpstr>
      <vt:lpstr>Книга природы раскрыта перед нами, но она написана не теми буквами, из которых состоит наш алфавит; её буквы – это треугольники, четырёхугольники, круги, шары.      Г.Галилей </vt:lpstr>
      <vt:lpstr>Слайд 2</vt:lpstr>
      <vt:lpstr>Слайд 3</vt:lpstr>
      <vt:lpstr>Слайд 4</vt:lpstr>
      <vt:lpstr>Слайд 5</vt:lpstr>
      <vt:lpstr>Слайд 6</vt:lpstr>
      <vt:lpstr>Теоретическая самостоятельная работа Заполнить таблицу, отметив знаки +(да), -(нет).</vt:lpstr>
      <vt:lpstr>Правильные ответы к теоретической самостоятельной работе</vt:lpstr>
      <vt:lpstr>Слайд 9</vt:lpstr>
      <vt:lpstr>Слайд 10</vt:lpstr>
      <vt:lpstr>Тест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Квадрат в жизни</vt:lpstr>
      <vt:lpstr>Это интересно</vt:lpstr>
      <vt:lpstr>Слайд 29</vt:lpstr>
      <vt:lpstr>Слайд 30</vt:lpstr>
      <vt:lpstr>Слайд 31</vt:lpstr>
      <vt:lpstr>Интересные факты</vt:lpstr>
      <vt:lpstr>Интересные факты</vt:lpstr>
      <vt:lpstr>Слайд 34</vt:lpstr>
      <vt:lpstr>Применение формы трапеции в повседневной жизни</vt:lpstr>
      <vt:lpstr>Слайд 36</vt:lpstr>
      <vt:lpstr>Интересные факты</vt:lpstr>
      <vt:lpstr>РАЗГАДАТЬ КРОСВОРД. ЦЕЛЬ:По определению или признаку воспроизвести название фигуры или её элемента.</vt:lpstr>
      <vt:lpstr>В огромном саду геометрии каждый найдёт себе букет по вкусу.     Д. Гильберт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20.10       Классная работа</dc:title>
  <dc:creator>Lilya</dc:creator>
  <cp:lastModifiedBy>Lilya</cp:lastModifiedBy>
  <cp:revision>15</cp:revision>
  <dcterms:created xsi:type="dcterms:W3CDTF">2011-10-16T17:51:04Z</dcterms:created>
  <dcterms:modified xsi:type="dcterms:W3CDTF">2011-12-18T15:46:00Z</dcterms:modified>
</cp:coreProperties>
</file>