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9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63;&#1077;&#1088;&#1090;&#1077;&#1078;.gsp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Параллелограмм</a:t>
            </a:r>
            <a:endParaRPr lang="ru-RU" dirty="0"/>
          </a:p>
        </p:txBody>
      </p:sp>
    </p:spTree>
  </p:cSld>
  <p:clrMapOvr>
    <a:masterClrMapping/>
  </p:clrMapOvr>
  <p:transition advTm="184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500034" y="1928802"/>
            <a:ext cx="7239000" cy="174814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В параллелограмме противоположные стороны параллельны.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21" name="TextBox 2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sp>
        <p:nvSpPr>
          <p:cNvPr id="23" name="TextBox 22"/>
          <p:cNvSpPr txBox="1"/>
          <p:nvPr/>
        </p:nvSpPr>
        <p:spPr>
          <a:xfrm>
            <a:off x="5500694" y="357187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   CD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5500694" y="435769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   BC</a:t>
            </a:r>
            <a:endParaRPr lang="ru-RU" sz="32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60007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1531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173926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031050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Свойства</a:t>
            </a:r>
            <a:br>
              <a:rPr lang="ru-RU" dirty="0" smtClean="0"/>
            </a:br>
            <a:r>
              <a:rPr lang="ru-RU" dirty="0" smtClean="0"/>
              <a:t>параллелограмма</a:t>
            </a:r>
            <a:endParaRPr lang="ru-RU" dirty="0"/>
          </a:p>
        </p:txBody>
      </p:sp>
    </p:spTree>
  </p:cSld>
  <p:clrMapOvr>
    <a:masterClrMapping/>
  </p:clrMapOvr>
  <p:transition advTm="4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  <p:bldP spid="20" grpId="0"/>
      <p:bldP spid="21" grpId="0"/>
      <p:bldP spid="22" grpId="0"/>
      <p:bldP spid="23" grpId="0"/>
      <p:bldP spid="26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Свойства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В параллелограмме </a:t>
            </a:r>
            <a:r>
              <a:rPr lang="ru-RU" dirty="0" smtClean="0">
                <a:hlinkClick r:id="rId3" action="ppaction://hlinkfile"/>
              </a:rPr>
              <a:t>противоположные стороны равны и противоположные углы равны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73406" y="466675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58554" y="474207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00694" y="421481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</a:t>
            </a:r>
            <a:r>
              <a:rPr lang="ru-RU" sz="3200" b="1" dirty="0" smtClean="0"/>
              <a:t>=</a:t>
            </a:r>
            <a:r>
              <a:rPr lang="en-US" sz="3200" dirty="0" smtClean="0"/>
              <a:t>CD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0694" y="364331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</a:t>
            </a:r>
            <a:r>
              <a:rPr lang="ru-RU" sz="3200" b="1" dirty="0" smtClean="0"/>
              <a:t>=</a:t>
            </a:r>
            <a:r>
              <a:rPr lang="en-US" sz="3200" dirty="0" smtClean="0"/>
              <a:t>BC</a:t>
            </a:r>
            <a:endParaRPr lang="ru-RU" sz="32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2856694" y="371395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929720" y="371395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070876" y="58570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143902" y="58570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15976137" flipH="1">
            <a:off x="4108096" y="3564978"/>
            <a:ext cx="516509" cy="413222"/>
          </a:xfrm>
          <a:prstGeom prst="arc">
            <a:avLst>
              <a:gd name="adj1" fmla="val 151718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928662" y="5572140"/>
            <a:ext cx="285752" cy="5715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8"/>
          <p:cNvGrpSpPr/>
          <p:nvPr/>
        </p:nvGrpSpPr>
        <p:grpSpPr>
          <a:xfrm rot="11608002">
            <a:off x="1574619" y="3415618"/>
            <a:ext cx="582191" cy="708134"/>
            <a:chOff x="3369539" y="5457311"/>
            <a:chExt cx="582191" cy="708134"/>
          </a:xfrm>
        </p:grpSpPr>
        <p:sp>
          <p:nvSpPr>
            <p:cNvPr id="47" name="Дуга 46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15442" y="4857760"/>
            <a:ext cx="1556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B==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</a:t>
            </a:r>
            <a:endParaRPr lang="ru-RU" sz="3200" dirty="0"/>
          </a:p>
        </p:txBody>
      </p:sp>
      <p:grpSp>
        <p:nvGrpSpPr>
          <p:cNvPr id="5" name="Группа 29"/>
          <p:cNvGrpSpPr/>
          <p:nvPr/>
        </p:nvGrpSpPr>
        <p:grpSpPr>
          <a:xfrm rot="168953">
            <a:off x="3317226" y="5457205"/>
            <a:ext cx="582191" cy="708134"/>
            <a:chOff x="3369539" y="5457311"/>
            <a:chExt cx="582191" cy="708134"/>
          </a:xfrm>
        </p:grpSpPr>
        <p:sp>
          <p:nvSpPr>
            <p:cNvPr id="31" name="Дуга 30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custDataLst>
      <p:tags r:id="rId1"/>
    </p:custDataLst>
  </p:cSld>
  <p:clrMapOvr>
    <a:masterClrMapping/>
  </p:clrMapOvr>
  <p:transition advTm="814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35" grpId="0"/>
      <p:bldP spid="18" grpId="0"/>
      <p:bldP spid="21" grpId="0" animBg="1"/>
      <p:bldP spid="28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Свойства</a:t>
            </a:r>
            <a:br>
              <a:rPr lang="ru-RU" dirty="0" smtClean="0"/>
            </a:br>
            <a:r>
              <a:rPr lang="ru-RU" dirty="0" smtClean="0"/>
              <a:t>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В параллелограмме сумма любых двух углов, прилежащих к одной стороне, равна 180˚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>
            <a:off x="928662" y="5572140"/>
            <a:ext cx="285752" cy="5715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8"/>
          <p:cNvGrpSpPr/>
          <p:nvPr/>
        </p:nvGrpSpPr>
        <p:grpSpPr>
          <a:xfrm rot="11608002">
            <a:off x="1574619" y="3415618"/>
            <a:ext cx="582191" cy="708134"/>
            <a:chOff x="3369539" y="5457311"/>
            <a:chExt cx="582191" cy="708134"/>
          </a:xfrm>
        </p:grpSpPr>
        <p:sp>
          <p:nvSpPr>
            <p:cNvPr id="47" name="Дуга 46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00694" y="3786190"/>
            <a:ext cx="25717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</a:t>
            </a:r>
            <a:r>
              <a:rPr lang="ru-RU" sz="3200" dirty="0" smtClean="0"/>
              <a:t>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B=</a:t>
            </a:r>
            <a:r>
              <a:rPr lang="ru-RU" sz="3200" dirty="0" smtClean="0"/>
              <a:t>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C=180˚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D=180˚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A=180˚</a:t>
            </a:r>
            <a:endParaRPr lang="ru-RU" sz="3200" dirty="0"/>
          </a:p>
        </p:txBody>
      </p:sp>
      <p:grpSp>
        <p:nvGrpSpPr>
          <p:cNvPr id="5" name="Группа 24"/>
          <p:cNvGrpSpPr/>
          <p:nvPr/>
        </p:nvGrpSpPr>
        <p:grpSpPr>
          <a:xfrm rot="168953">
            <a:off x="3317226" y="5457205"/>
            <a:ext cx="582191" cy="708134"/>
            <a:chOff x="3369539" y="5457311"/>
            <a:chExt cx="582191" cy="708134"/>
          </a:xfrm>
        </p:grpSpPr>
        <p:sp>
          <p:nvSpPr>
            <p:cNvPr id="26" name="Дуга 25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Дуга 28"/>
          <p:cNvSpPr/>
          <p:nvPr/>
        </p:nvSpPr>
        <p:spPr>
          <a:xfrm rot="15976137" flipH="1">
            <a:off x="4108096" y="3564978"/>
            <a:ext cx="516509" cy="413222"/>
          </a:xfrm>
          <a:prstGeom prst="arc">
            <a:avLst>
              <a:gd name="adj1" fmla="val 151718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62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28" grpId="0" animBg="1"/>
      <p:bldP spid="51" grpId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Свойства</a:t>
            </a:r>
            <a:br>
              <a:rPr lang="ru-RU" dirty="0" smtClean="0"/>
            </a:br>
            <a:r>
              <a:rPr lang="ru-RU" dirty="0" smtClean="0"/>
              <a:t>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429552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Диагонали параллелограмма точкой пересечения делятся пополам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1656639" y="3871225"/>
            <a:ext cx="2113644" cy="18301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928662" y="3714752"/>
            <a:ext cx="3571900" cy="2143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43174" y="4143380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O</a:t>
            </a:r>
            <a:endParaRPr lang="ru-RU" sz="26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3000364" y="5143512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2214546" y="4214818"/>
            <a:ext cx="20479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178959" y="439341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3250397" y="4321975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1821637" y="5179231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1893075" y="510779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500694" y="421481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</a:t>
            </a:r>
            <a:r>
              <a:rPr lang="en-US" sz="3200" dirty="0" smtClean="0"/>
              <a:t>B</a:t>
            </a:r>
            <a:r>
              <a:rPr lang="ru-RU" sz="3200" b="1" dirty="0" smtClean="0"/>
              <a:t>=</a:t>
            </a:r>
            <a:r>
              <a:rPr lang="en-US" sz="3200" b="1" dirty="0"/>
              <a:t>O</a:t>
            </a:r>
            <a:r>
              <a:rPr lang="en-US" sz="3200" dirty="0" smtClean="0"/>
              <a:t>D</a:t>
            </a:r>
            <a:endParaRPr lang="ru-RU" sz="3200" dirty="0"/>
          </a:p>
        </p:txBody>
      </p:sp>
      <p:sp>
        <p:nvSpPr>
          <p:cNvPr id="59" name="TextBox 58"/>
          <p:cNvSpPr txBox="1"/>
          <p:nvPr/>
        </p:nvSpPr>
        <p:spPr>
          <a:xfrm>
            <a:off x="5500694" y="364331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AO</a:t>
            </a:r>
            <a:r>
              <a:rPr lang="ru-RU" sz="3200" b="1" dirty="0" smtClean="0"/>
              <a:t>=</a:t>
            </a:r>
            <a:r>
              <a:rPr lang="en-US" sz="3200" b="1" dirty="0"/>
              <a:t>O</a:t>
            </a:r>
            <a:r>
              <a:rPr lang="en-US" sz="3200" dirty="0" smtClean="0"/>
              <a:t>C</a:t>
            </a:r>
            <a:endParaRPr lang="ru-RU" sz="3200" dirty="0"/>
          </a:p>
        </p:txBody>
      </p:sp>
    </p:spTree>
    <p:custDataLst>
      <p:tags r:id="rId1"/>
    </p:custDataLst>
  </p:cSld>
  <p:clrMapOvr>
    <a:masterClrMapping/>
  </p:clrMapOvr>
  <p:transition advTm="6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32" grpId="0"/>
      <p:bldP spid="58" grpId="0"/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500034" y="1928802"/>
            <a:ext cx="7239000" cy="174814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В параллелограмме биссектриса угла отсекает равнобедренный треугольник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21" name="TextBox 2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Свойства</a:t>
            </a:r>
            <a:br>
              <a:rPr lang="ru-RU" dirty="0" smtClean="0"/>
            </a:br>
            <a:r>
              <a:rPr lang="ru-RU" dirty="0" smtClean="0"/>
              <a:t>параллелограмма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1050567" y="4452405"/>
            <a:ext cx="2143140" cy="6429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85984" y="5929330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E</a:t>
            </a:r>
            <a:endParaRPr lang="ru-RU" sz="2600" dirty="0"/>
          </a:p>
        </p:txBody>
      </p:sp>
      <p:sp>
        <p:nvSpPr>
          <p:cNvPr id="34" name="TextBox 33"/>
          <p:cNvSpPr txBox="1"/>
          <p:nvPr/>
        </p:nvSpPr>
        <p:spPr>
          <a:xfrm>
            <a:off x="5286380" y="385762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Symbol"/>
              </a:rPr>
              <a:t></a:t>
            </a:r>
            <a:r>
              <a:rPr lang="en-US" sz="3200" dirty="0" smtClean="0"/>
              <a:t>ABE=</a:t>
            </a:r>
            <a:r>
              <a:rPr lang="en-US" sz="3200" dirty="0" smtClean="0">
                <a:sym typeface="Symbol"/>
              </a:rPr>
              <a:t>  </a:t>
            </a:r>
            <a:r>
              <a:rPr lang="en-US" sz="3200" dirty="0" smtClean="0"/>
              <a:t>ABC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5286380" y="4429132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∆</a:t>
            </a:r>
            <a:r>
              <a:rPr lang="en-US" sz="3200" dirty="0" smtClean="0"/>
              <a:t>ABE-</a:t>
            </a:r>
            <a:r>
              <a:rPr lang="ru-RU" sz="2800" dirty="0" smtClean="0"/>
              <a:t>равнобедренный</a:t>
            </a:r>
            <a:endParaRPr lang="ru-RU" sz="2800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1214414" y="4714884"/>
            <a:ext cx="285752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1991707" y="472110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Дуга 41"/>
          <p:cNvSpPr/>
          <p:nvPr/>
        </p:nvSpPr>
        <p:spPr>
          <a:xfrm rot="5763666">
            <a:off x="1532591" y="3385625"/>
            <a:ext cx="720968" cy="606576"/>
          </a:xfrm>
          <a:prstGeom prst="arc">
            <a:avLst>
              <a:gd name="adj1" fmla="val 16200000"/>
              <a:gd name="adj2" fmla="val 211770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7832299">
            <a:off x="1390157" y="3453918"/>
            <a:ext cx="720968" cy="606576"/>
          </a:xfrm>
          <a:prstGeom prst="arc">
            <a:avLst>
              <a:gd name="adj1" fmla="val 17364243"/>
              <a:gd name="adj2" fmla="val 201114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6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  <p:bldP spid="20" grpId="0"/>
      <p:bldP spid="21" grpId="0"/>
      <p:bldP spid="22" grpId="0"/>
      <p:bldP spid="24" grpId="0"/>
      <p:bldP spid="33" grpId="0"/>
      <p:bldP spid="34" grpId="0"/>
      <p:bldP spid="35" grpId="0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43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параллелограмма на практике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5714992"/>
            <a:ext cx="2757478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Автомобильный домкрат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000504"/>
            <a:ext cx="2667969" cy="1735370"/>
          </a:xfrm>
          <a:prstGeom prst="rect">
            <a:avLst/>
          </a:prstGeom>
          <a:noFill/>
          <a:effectLst/>
        </p:spPr>
      </p:pic>
      <p:pic>
        <p:nvPicPr>
          <p:cNvPr id="6" name="Рисунок 5" descr="1288720200_podemstoli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857364"/>
            <a:ext cx="2643174" cy="29913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5143512"/>
            <a:ext cx="25717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Подъемная платформа</a:t>
            </a:r>
            <a:endParaRPr lang="ru-RU" sz="2600" dirty="0"/>
          </a:p>
        </p:txBody>
      </p:sp>
      <p:pic>
        <p:nvPicPr>
          <p:cNvPr id="8" name="Рисунок 7" descr="40b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1643050"/>
            <a:ext cx="3464718" cy="23098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8926" y="4071942"/>
            <a:ext cx="23574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Токосъемник трамвая</a:t>
            </a:r>
            <a:endParaRPr lang="ru-RU" sz="2600" dirty="0"/>
          </a:p>
        </p:txBody>
      </p:sp>
    </p:spTree>
  </p:cSld>
  <p:clrMapOvr>
    <a:masterClrMapping/>
  </p:clrMapOvr>
  <p:transition advTm="6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lip_image002_0007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357298"/>
            <a:ext cx="6215105" cy="4049235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7543824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Применение параллелограмма на практике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4929198"/>
            <a:ext cx="75009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физике применяют параллелограмм </a:t>
            </a:r>
            <a:br>
              <a:rPr lang="ru-RU" sz="2800" dirty="0" smtClean="0"/>
            </a:br>
            <a:r>
              <a:rPr lang="ru-RU" sz="2800" dirty="0" smtClean="0"/>
              <a:t>при изучении сил, при нахождении равнодействующей силы. </a:t>
            </a:r>
          </a:p>
          <a:p>
            <a:endParaRPr lang="ru-RU" sz="2600" dirty="0"/>
          </a:p>
        </p:txBody>
      </p:sp>
    </p:spTree>
  </p:cSld>
  <p:clrMapOvr>
    <a:masterClrMapping/>
  </p:clrMapOvr>
  <p:transition advTm="3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6900882" cy="484632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3600" dirty="0" smtClean="0"/>
              <a:t>Параллелограмм - четырехугольник, у которого стороны попарно параллельны.</a:t>
            </a:r>
            <a:endParaRPr lang="ru-RU" sz="3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21" name="TextBox 2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sp>
        <p:nvSpPr>
          <p:cNvPr id="23" name="TextBox 22"/>
          <p:cNvSpPr txBox="1"/>
          <p:nvPr/>
        </p:nvSpPr>
        <p:spPr>
          <a:xfrm>
            <a:off x="5500694" y="357187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   CD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5500694" y="435769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   BC</a:t>
            </a:r>
            <a:endParaRPr lang="ru-RU" sz="32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60007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1531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173926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031050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43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" grpId="0"/>
      <p:bldP spid="20" grpId="0"/>
      <p:bldP spid="21" grpId="0"/>
      <p:bldP spid="22" grpId="0"/>
      <p:bldP spid="23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/>
              <a:t>Этимология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428736"/>
            <a:ext cx="5043494" cy="4846320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Слово «параллелограмм» происходит от греческого </a:t>
            </a:r>
            <a:r>
              <a:rPr lang="ru-RU" dirty="0" err="1" smtClean="0"/>
              <a:t>parallelos</a:t>
            </a:r>
            <a:r>
              <a:rPr lang="ru-RU" dirty="0" smtClean="0"/>
              <a:t> — параллельный и </a:t>
            </a:r>
            <a:r>
              <a:rPr lang="ru-RU" dirty="0" err="1" smtClean="0"/>
              <a:t>gramme</a:t>
            </a:r>
            <a:r>
              <a:rPr lang="ru-RU" dirty="0" smtClean="0"/>
              <a:t> — линия. Евклид называл параллелограмм “параллельно-линейной площадью”. 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357298"/>
            <a:ext cx="2905126" cy="485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5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две стороны равны и параллельны, то этот четырехугольник - параллелограмм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73406" y="466675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58554" y="474207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00694" y="357187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   CD</a:t>
            </a:r>
            <a:endParaRPr lang="ru-RU" sz="32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60007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61531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00694" y="421481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</a:t>
            </a:r>
            <a:r>
              <a:rPr lang="ru-RU" sz="3200" b="1" dirty="0" smtClean="0"/>
              <a:t>=</a:t>
            </a:r>
            <a:r>
              <a:rPr lang="en-US" sz="3200" dirty="0" smtClean="0"/>
              <a:t>CD</a:t>
            </a:r>
            <a:endParaRPr lang="ru-RU" sz="3200" dirty="0"/>
          </a:p>
        </p:txBody>
      </p:sp>
    </p:spTree>
  </p:cSld>
  <p:clrMapOvr>
    <a:masterClrMapping/>
  </p:clrMapOvr>
  <p:transition advTm="6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32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противоположные стороны равны, то этот четырехугольник - параллелограмм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273406" y="4666750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958554" y="474207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00694" y="421481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</a:t>
            </a:r>
            <a:r>
              <a:rPr lang="ru-RU" sz="3200" b="1" dirty="0" smtClean="0"/>
              <a:t>=</a:t>
            </a:r>
            <a:r>
              <a:rPr lang="en-US" sz="3200" dirty="0" smtClean="0"/>
              <a:t>CD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500694" y="364331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</a:t>
            </a:r>
            <a:r>
              <a:rPr lang="ru-RU" sz="3200" b="1" dirty="0" smtClean="0"/>
              <a:t>=</a:t>
            </a:r>
            <a:r>
              <a:rPr lang="en-US" sz="3200" dirty="0" smtClean="0"/>
              <a:t>BC</a:t>
            </a:r>
            <a:endParaRPr lang="ru-RU" sz="32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2856694" y="371395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929720" y="371395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070876" y="58570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143902" y="5857098"/>
            <a:ext cx="28575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6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35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74814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противоположные стороны параллельны, то этот четырехугольник - параллелограмм.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21" name="TextBox 2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sp>
        <p:nvSpPr>
          <p:cNvPr id="23" name="TextBox 22"/>
          <p:cNvSpPr txBox="1"/>
          <p:nvPr/>
        </p:nvSpPr>
        <p:spPr>
          <a:xfrm>
            <a:off x="5500694" y="3571876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AB   CD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5500694" y="435769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AD   BC</a:t>
            </a:r>
            <a:endParaRPr lang="ru-RU" sz="32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>
            <a:off x="60007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153160" y="385683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173926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031050" y="4642652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</p:spTree>
  </p:cSld>
  <p:clrMapOvr>
    <a:masterClrMapping/>
  </p:clrMapOvr>
  <p:transition advTm="7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  <p:bldP spid="20" grpId="0"/>
      <p:bldP spid="21" grpId="0"/>
      <p:bldP spid="22" grpId="0"/>
      <p:bldP spid="23" grpId="0"/>
      <p:bldP spid="26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429552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диагонали пересекаются и точкой пересечения делятся пополам, то этот четырехугольник – параллелограмм.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1656639" y="3871225"/>
            <a:ext cx="2113644" cy="18301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928662" y="3714752"/>
            <a:ext cx="3571900" cy="2143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43174" y="4143380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O</a:t>
            </a:r>
            <a:endParaRPr lang="ru-RU" sz="26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3000364" y="5143512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2214546" y="4214818"/>
            <a:ext cx="204790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178959" y="439341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3250397" y="4321975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1821637" y="5179231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1893075" y="510779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500694" y="4214818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</a:t>
            </a:r>
            <a:r>
              <a:rPr lang="en-US" sz="3200" dirty="0" smtClean="0"/>
              <a:t>B</a:t>
            </a:r>
            <a:r>
              <a:rPr lang="ru-RU" sz="3200" b="1" dirty="0" smtClean="0"/>
              <a:t>=</a:t>
            </a:r>
            <a:r>
              <a:rPr lang="en-US" sz="3200" b="1" dirty="0"/>
              <a:t>O</a:t>
            </a:r>
            <a:r>
              <a:rPr lang="en-US" sz="3200" dirty="0" smtClean="0"/>
              <a:t>D</a:t>
            </a:r>
            <a:endParaRPr lang="ru-RU" sz="3200" dirty="0"/>
          </a:p>
        </p:txBody>
      </p:sp>
      <p:sp>
        <p:nvSpPr>
          <p:cNvPr id="59" name="TextBox 58"/>
          <p:cNvSpPr txBox="1"/>
          <p:nvPr/>
        </p:nvSpPr>
        <p:spPr>
          <a:xfrm>
            <a:off x="5500694" y="364331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AO</a:t>
            </a:r>
            <a:r>
              <a:rPr lang="ru-RU" sz="3200" b="1" dirty="0" smtClean="0"/>
              <a:t>=</a:t>
            </a:r>
            <a:r>
              <a:rPr lang="en-US" sz="3200" b="1" dirty="0"/>
              <a:t>O</a:t>
            </a:r>
            <a:r>
              <a:rPr lang="en-US" sz="3200" dirty="0" smtClean="0"/>
              <a:t>C</a:t>
            </a:r>
            <a:endParaRPr lang="ru-RU" sz="3200" dirty="0"/>
          </a:p>
        </p:txBody>
      </p:sp>
    </p:spTree>
  </p:cSld>
  <p:clrMapOvr>
    <a:masterClrMapping/>
  </p:clrMapOvr>
  <p:transition advTm="85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32" grpId="0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противолежащие углы равны, то этот четырехугольник - параллелограмм.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15976137" flipH="1">
            <a:off x="4108096" y="3564978"/>
            <a:ext cx="516509" cy="413222"/>
          </a:xfrm>
          <a:prstGeom prst="arc">
            <a:avLst>
              <a:gd name="adj1" fmla="val 151718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928662" y="5572140"/>
            <a:ext cx="285752" cy="5715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8"/>
          <p:cNvGrpSpPr/>
          <p:nvPr/>
        </p:nvGrpSpPr>
        <p:grpSpPr>
          <a:xfrm rot="11608002">
            <a:off x="1574619" y="3415618"/>
            <a:ext cx="582191" cy="708134"/>
            <a:chOff x="3369539" y="5457311"/>
            <a:chExt cx="582191" cy="708134"/>
          </a:xfrm>
        </p:grpSpPr>
        <p:sp>
          <p:nvSpPr>
            <p:cNvPr id="47" name="Дуга 46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00694" y="3786190"/>
            <a:ext cx="1556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B==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C=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</a:t>
            </a:r>
            <a:endParaRPr lang="ru-RU" sz="3200" dirty="0"/>
          </a:p>
        </p:txBody>
      </p:sp>
      <p:grpSp>
        <p:nvGrpSpPr>
          <p:cNvPr id="5" name="Группа 29"/>
          <p:cNvGrpSpPr/>
          <p:nvPr/>
        </p:nvGrpSpPr>
        <p:grpSpPr>
          <a:xfrm rot="168953">
            <a:off x="3317226" y="5457205"/>
            <a:ext cx="582191" cy="708134"/>
            <a:chOff x="3369539" y="5457311"/>
            <a:chExt cx="582191" cy="708134"/>
          </a:xfrm>
        </p:grpSpPr>
        <p:sp>
          <p:nvSpPr>
            <p:cNvPr id="31" name="Дуга 30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Tm="6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21" grpId="0" animBg="1"/>
      <p:bldP spid="28" grpId="0" animBg="1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57161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7239000" cy="1928826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Если в четырехугольнике сумма любых двух углов, прилежащих к одной стороне, равна 180˚, то этот четырехугольник – параллелограмм.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9026" y="584314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A</a:t>
            </a:r>
            <a:endParaRPr lang="ru-RU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86786" y="3286124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4458620" y="3275416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C</a:t>
            </a:r>
            <a:endParaRPr lang="ru-RU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857892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D</a:t>
            </a:r>
            <a:endParaRPr lang="ru-RU" sz="26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285720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1785918" y="371475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00364" y="4357694"/>
            <a:ext cx="2143140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928662" y="5857892"/>
            <a:ext cx="271464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>
            <a:off x="928662" y="5572140"/>
            <a:ext cx="285752" cy="5715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28"/>
          <p:cNvGrpSpPr/>
          <p:nvPr/>
        </p:nvGrpSpPr>
        <p:grpSpPr>
          <a:xfrm rot="11608002">
            <a:off x="1574619" y="3415618"/>
            <a:ext cx="582191" cy="708134"/>
            <a:chOff x="3369539" y="5457311"/>
            <a:chExt cx="582191" cy="708134"/>
          </a:xfrm>
        </p:grpSpPr>
        <p:sp>
          <p:nvSpPr>
            <p:cNvPr id="47" name="Дуга 46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Дуга 47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00694" y="3786190"/>
            <a:ext cx="25717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</a:t>
            </a:r>
            <a:r>
              <a:rPr lang="ru-RU" sz="3200" dirty="0" smtClean="0"/>
              <a:t>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B=</a:t>
            </a:r>
            <a:r>
              <a:rPr lang="ru-RU" sz="3200" dirty="0" smtClean="0"/>
              <a:t>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B+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C=180˚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C+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D=180˚</a:t>
            </a:r>
          </a:p>
          <a:p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D+</a:t>
            </a:r>
            <a:r>
              <a:rPr lang="en-US" dirty="0" smtClean="0">
                <a:sym typeface="Symbol"/>
              </a:rPr>
              <a:t></a:t>
            </a:r>
            <a:r>
              <a:rPr lang="en-US" sz="3200" dirty="0" smtClean="0"/>
              <a:t>A=180˚</a:t>
            </a:r>
            <a:endParaRPr lang="ru-RU" sz="3200" dirty="0"/>
          </a:p>
        </p:txBody>
      </p:sp>
      <p:grpSp>
        <p:nvGrpSpPr>
          <p:cNvPr id="5" name="Группа 24"/>
          <p:cNvGrpSpPr/>
          <p:nvPr/>
        </p:nvGrpSpPr>
        <p:grpSpPr>
          <a:xfrm rot="168953">
            <a:off x="3317226" y="5457205"/>
            <a:ext cx="582191" cy="708134"/>
            <a:chOff x="3369539" y="5457311"/>
            <a:chExt cx="582191" cy="708134"/>
          </a:xfrm>
        </p:grpSpPr>
        <p:sp>
          <p:nvSpPr>
            <p:cNvPr id="26" name="Дуга 25"/>
            <p:cNvSpPr/>
            <p:nvPr/>
          </p:nvSpPr>
          <p:spPr>
            <a:xfrm rot="15635908">
              <a:off x="3394179" y="5556581"/>
              <a:ext cx="500066" cy="428628"/>
            </a:xfrm>
            <a:prstGeom prst="arc">
              <a:avLst>
                <a:gd name="adj1" fmla="val 15592788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 rot="15635908">
              <a:off x="3306568" y="5520282"/>
              <a:ext cx="708134" cy="582191"/>
            </a:xfrm>
            <a:prstGeom prst="arc">
              <a:avLst>
                <a:gd name="adj1" fmla="val 15877656"/>
                <a:gd name="adj2" fmla="val 20841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Дуга 28"/>
          <p:cNvSpPr/>
          <p:nvPr/>
        </p:nvSpPr>
        <p:spPr>
          <a:xfrm rot="15976137" flipH="1">
            <a:off x="4108096" y="3564978"/>
            <a:ext cx="516509" cy="413222"/>
          </a:xfrm>
          <a:prstGeom prst="arc">
            <a:avLst>
              <a:gd name="adj1" fmla="val 1517186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82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11" grpId="0"/>
      <p:bldP spid="12" grpId="0"/>
      <p:bldP spid="13" grpId="0"/>
      <p:bldP spid="28" grpId="0" animBg="1"/>
      <p:bldP spid="51" grpId="0"/>
      <p:bldP spid="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5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2</TotalTime>
  <Words>378</Words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Тема5</vt:lpstr>
      <vt:lpstr>Параллелограмм</vt:lpstr>
      <vt:lpstr>Слайд 2</vt:lpstr>
      <vt:lpstr>Этимология слова</vt:lpstr>
      <vt:lpstr>Признаки параллелограмма</vt:lpstr>
      <vt:lpstr>Признаки параллелограмма</vt:lpstr>
      <vt:lpstr>Признаки параллелограмма</vt:lpstr>
      <vt:lpstr>Признаки параллелограмма</vt:lpstr>
      <vt:lpstr>Признаки параллелограмма</vt:lpstr>
      <vt:lpstr>Признаки параллелограмма</vt:lpstr>
      <vt:lpstr>Свойства параллелограмма</vt:lpstr>
      <vt:lpstr>Свойства параллелограмма</vt:lpstr>
      <vt:lpstr>Свойства параллелограмма</vt:lpstr>
      <vt:lpstr>Свойства параллелограмма</vt:lpstr>
      <vt:lpstr>Свойства параллелограмма</vt:lpstr>
      <vt:lpstr>Применение параллелограмма на практике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Параллелограмм</dc:title>
  <dc:creator>Lilya</dc:creator>
  <cp:lastModifiedBy>Lilya</cp:lastModifiedBy>
  <cp:revision>3</cp:revision>
  <dcterms:created xsi:type="dcterms:W3CDTF">2011-11-19T15:41:20Z</dcterms:created>
  <dcterms:modified xsi:type="dcterms:W3CDTF">2011-12-03T17:29:55Z</dcterms:modified>
</cp:coreProperties>
</file>