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2" r:id="rId2"/>
    <p:sldId id="263" r:id="rId3"/>
    <p:sldId id="264" r:id="rId4"/>
    <p:sldId id="267" r:id="rId5"/>
    <p:sldId id="268" r:id="rId6"/>
    <p:sldId id="266" r:id="rId7"/>
    <p:sldId id="256" r:id="rId8"/>
    <p:sldId id="257" r:id="rId9"/>
    <p:sldId id="258" r:id="rId10"/>
    <p:sldId id="259" r:id="rId11"/>
    <p:sldId id="260" r:id="rId12"/>
    <p:sldId id="261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A1DE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717" autoAdjust="0"/>
  </p:normalViewPr>
  <p:slideViewPr>
    <p:cSldViewPr>
      <p:cViewPr varScale="1">
        <p:scale>
          <a:sx n="74" d="100"/>
          <a:sy n="74" d="100"/>
        </p:scale>
        <p:origin x="-4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985036-CFD4-4B92-88A6-13122900507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5AFA9-9F63-4AE5-840C-8B7594CA3DC5}" type="slidenum">
              <a:rPr lang="ru-RU"/>
              <a:pPr/>
              <a:t>8</a:t>
            </a:fld>
            <a:endParaRPr lang="ru-RU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№528 (Виленкин 6 класс)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44590B-2371-4C1E-AA65-F9AEBFFCCD84}" type="slidenum">
              <a:rPr lang="ru-RU"/>
              <a:pPr/>
              <a:t>9</a:t>
            </a:fld>
            <a:endParaRPr lang="ru-RU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№526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8D1F79-FA0B-44B4-80CA-220A087506B3}" type="slidenum">
              <a:rPr lang="ru-RU"/>
              <a:pPr/>
              <a:t>10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499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404B3C-D023-465A-B455-07EF1D71F518}" type="slidenum">
              <a:rPr lang="ru-RU"/>
              <a:pPr/>
              <a:t>11</a:t>
            </a:fld>
            <a:endParaRPr lang="ru-RU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№496(Виленкин 6 класс)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62019F-B26A-4319-B4A4-3C3AB4FBCA10}" type="slidenum">
              <a:rPr lang="ru-RU"/>
              <a:pPr/>
              <a:t>12</a:t>
            </a:fld>
            <a:endParaRPr lang="ru-R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№435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A7331-F83E-43EF-998A-B18F5B8A81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A0760-526E-4B6C-AA66-1C2434EE80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EB26C-5B35-4C41-B0BA-150CA450B7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F77F9-8042-4DC4-9CAD-A0A21752E4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00EE7-9CED-465F-A17C-00BFF8DDE0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EC429-8C05-4C7E-94BE-6552A5B4E7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04541-DE43-421F-B047-04DB8D294B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1A022-C477-4B1A-8B08-7AE007D914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45CDC-7677-4BF2-9FCD-0F47C8C2D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1594D-8F7D-47C9-808A-129790EE52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0D512-3EBD-41CA-9B59-F6E0BBF190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1DEFD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B135B3-906D-4D78-990F-543F35D8E9C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133600"/>
            <a:ext cx="8229600" cy="1143000"/>
          </a:xfrm>
        </p:spPr>
        <p:txBody>
          <a:bodyPr/>
          <a:lstStyle/>
          <a:p>
            <a:r>
              <a:rPr lang="ru-RU" sz="8000" dirty="0">
                <a:solidFill>
                  <a:srgbClr val="7030A0"/>
                </a:solidFill>
              </a:rPr>
              <a:t>Нахождение дроби от числа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5181601"/>
            <a:ext cx="3581400" cy="1676399"/>
          </a:xfrm>
        </p:spPr>
        <p:txBody>
          <a:bodyPr/>
          <a:lstStyle/>
          <a:p>
            <a:r>
              <a:rPr lang="ru-RU" sz="2400" dirty="0" err="1" smtClean="0">
                <a:solidFill>
                  <a:schemeClr val="accent2"/>
                </a:solidFill>
              </a:rPr>
              <a:t>Овчинникова</a:t>
            </a:r>
            <a:r>
              <a:rPr lang="ru-RU" sz="2400" dirty="0" smtClean="0">
                <a:solidFill>
                  <a:schemeClr val="accent2"/>
                </a:solidFill>
              </a:rPr>
              <a:t> </a:t>
            </a:r>
            <a:r>
              <a:rPr lang="ru-RU" sz="2400" dirty="0">
                <a:solidFill>
                  <a:schemeClr val="accent2"/>
                </a:solidFill>
              </a:rPr>
              <a:t>И.В. у</a:t>
            </a:r>
            <a:r>
              <a:rPr lang="ru-RU" sz="2400" dirty="0" smtClean="0">
                <a:solidFill>
                  <a:schemeClr val="accent2"/>
                </a:solidFill>
              </a:rPr>
              <a:t>читель математики     </a:t>
            </a:r>
            <a:r>
              <a:rPr lang="ru-RU" sz="2400" dirty="0">
                <a:solidFill>
                  <a:schemeClr val="accent2"/>
                </a:solidFill>
              </a:rPr>
              <a:t>МОУ СОШ №5           г. </a:t>
            </a:r>
            <a:r>
              <a:rPr lang="ru-RU" sz="2400" dirty="0" err="1">
                <a:solidFill>
                  <a:schemeClr val="accent2"/>
                </a:solidFill>
              </a:rPr>
              <a:t>Климовска</a:t>
            </a:r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auto">
          <a:xfrm>
            <a:off x="-152400" y="990600"/>
            <a:ext cx="9372600" cy="6096000"/>
          </a:xfrm>
          <a:custGeom>
            <a:avLst/>
            <a:gdLst/>
            <a:ahLst/>
            <a:cxnLst>
              <a:cxn ang="0">
                <a:pos x="96" y="2160"/>
              </a:cxn>
              <a:cxn ang="0">
                <a:pos x="336" y="1440"/>
              </a:cxn>
              <a:cxn ang="0">
                <a:pos x="480" y="1200"/>
              </a:cxn>
              <a:cxn ang="0">
                <a:pos x="624" y="1104"/>
              </a:cxn>
              <a:cxn ang="0">
                <a:pos x="816" y="1200"/>
              </a:cxn>
              <a:cxn ang="0">
                <a:pos x="1200" y="816"/>
              </a:cxn>
              <a:cxn ang="0">
                <a:pos x="1632" y="816"/>
              </a:cxn>
              <a:cxn ang="0">
                <a:pos x="2112" y="288"/>
              </a:cxn>
              <a:cxn ang="0">
                <a:pos x="2640" y="816"/>
              </a:cxn>
              <a:cxn ang="0">
                <a:pos x="3168" y="144"/>
              </a:cxn>
              <a:cxn ang="0">
                <a:pos x="3408" y="0"/>
              </a:cxn>
              <a:cxn ang="0">
                <a:pos x="3552" y="288"/>
              </a:cxn>
              <a:cxn ang="0">
                <a:pos x="3888" y="720"/>
              </a:cxn>
              <a:cxn ang="0">
                <a:pos x="4512" y="1296"/>
              </a:cxn>
              <a:cxn ang="0">
                <a:pos x="4944" y="1872"/>
              </a:cxn>
              <a:cxn ang="0">
                <a:pos x="5424" y="2112"/>
              </a:cxn>
              <a:cxn ang="0">
                <a:pos x="5616" y="2544"/>
              </a:cxn>
              <a:cxn ang="0">
                <a:pos x="5856" y="2832"/>
              </a:cxn>
              <a:cxn ang="0">
                <a:pos x="5904" y="2880"/>
              </a:cxn>
              <a:cxn ang="0">
                <a:pos x="5904" y="3792"/>
              </a:cxn>
              <a:cxn ang="0">
                <a:pos x="0" y="3840"/>
              </a:cxn>
              <a:cxn ang="0">
                <a:pos x="96" y="2112"/>
              </a:cxn>
              <a:cxn ang="0">
                <a:pos x="96" y="2208"/>
              </a:cxn>
              <a:cxn ang="0">
                <a:pos x="96" y="2160"/>
              </a:cxn>
            </a:cxnLst>
            <a:rect l="0" t="0" r="r" b="b"/>
            <a:pathLst>
              <a:path w="5904" h="3840">
                <a:moveTo>
                  <a:pt x="96" y="2160"/>
                </a:moveTo>
                <a:lnTo>
                  <a:pt x="336" y="1440"/>
                </a:lnTo>
                <a:lnTo>
                  <a:pt x="480" y="1200"/>
                </a:lnTo>
                <a:lnTo>
                  <a:pt x="624" y="1104"/>
                </a:lnTo>
                <a:lnTo>
                  <a:pt x="816" y="1200"/>
                </a:lnTo>
                <a:lnTo>
                  <a:pt x="1200" y="816"/>
                </a:lnTo>
                <a:lnTo>
                  <a:pt x="1632" y="816"/>
                </a:lnTo>
                <a:lnTo>
                  <a:pt x="2112" y="288"/>
                </a:lnTo>
                <a:lnTo>
                  <a:pt x="2640" y="816"/>
                </a:lnTo>
                <a:lnTo>
                  <a:pt x="3168" y="144"/>
                </a:lnTo>
                <a:lnTo>
                  <a:pt x="3408" y="0"/>
                </a:lnTo>
                <a:lnTo>
                  <a:pt x="3552" y="288"/>
                </a:lnTo>
                <a:lnTo>
                  <a:pt x="3888" y="720"/>
                </a:lnTo>
                <a:lnTo>
                  <a:pt x="4512" y="1296"/>
                </a:lnTo>
                <a:lnTo>
                  <a:pt x="4944" y="1872"/>
                </a:lnTo>
                <a:lnTo>
                  <a:pt x="5424" y="2112"/>
                </a:lnTo>
                <a:lnTo>
                  <a:pt x="5616" y="2544"/>
                </a:lnTo>
                <a:lnTo>
                  <a:pt x="5856" y="2832"/>
                </a:lnTo>
                <a:lnTo>
                  <a:pt x="5904" y="2880"/>
                </a:lnTo>
                <a:lnTo>
                  <a:pt x="5904" y="3792"/>
                </a:lnTo>
                <a:lnTo>
                  <a:pt x="0" y="3840"/>
                </a:lnTo>
                <a:lnTo>
                  <a:pt x="96" y="2112"/>
                </a:lnTo>
                <a:lnTo>
                  <a:pt x="96" y="2208"/>
                </a:lnTo>
                <a:lnTo>
                  <a:pt x="96" y="2160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1371600" y="2590800"/>
            <a:ext cx="5105400" cy="32004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371600" y="2590800"/>
            <a:ext cx="5105400" cy="3200400"/>
          </a:xfrm>
          <a:prstGeom prst="ellipse">
            <a:avLst/>
          </a:prstGeom>
          <a:solidFill>
            <a:srgbClr val="CC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-76200" y="2514600"/>
            <a:ext cx="9372600" cy="4876800"/>
          </a:xfrm>
          <a:custGeom>
            <a:avLst/>
            <a:gdLst/>
            <a:ahLst/>
            <a:cxnLst>
              <a:cxn ang="0">
                <a:pos x="288" y="48"/>
              </a:cxn>
              <a:cxn ang="0">
                <a:pos x="576" y="0"/>
              </a:cxn>
              <a:cxn ang="0">
                <a:pos x="720" y="336"/>
              </a:cxn>
              <a:cxn ang="0">
                <a:pos x="960" y="144"/>
              </a:cxn>
              <a:cxn ang="0">
                <a:pos x="960" y="912"/>
              </a:cxn>
              <a:cxn ang="0">
                <a:pos x="1248" y="768"/>
              </a:cxn>
              <a:cxn ang="0">
                <a:pos x="1344" y="912"/>
              </a:cxn>
              <a:cxn ang="0">
                <a:pos x="1728" y="912"/>
              </a:cxn>
              <a:cxn ang="0">
                <a:pos x="1824" y="1104"/>
              </a:cxn>
              <a:cxn ang="0">
                <a:pos x="2352" y="1104"/>
              </a:cxn>
              <a:cxn ang="0">
                <a:pos x="2448" y="1296"/>
              </a:cxn>
              <a:cxn ang="0">
                <a:pos x="2880" y="1008"/>
              </a:cxn>
              <a:cxn ang="0">
                <a:pos x="3264" y="1296"/>
              </a:cxn>
              <a:cxn ang="0">
                <a:pos x="3840" y="672"/>
              </a:cxn>
              <a:cxn ang="0">
                <a:pos x="3936" y="816"/>
              </a:cxn>
              <a:cxn ang="0">
                <a:pos x="4080" y="336"/>
              </a:cxn>
              <a:cxn ang="0">
                <a:pos x="4416" y="528"/>
              </a:cxn>
              <a:cxn ang="0">
                <a:pos x="5088" y="288"/>
              </a:cxn>
              <a:cxn ang="0">
                <a:pos x="5472" y="480"/>
              </a:cxn>
              <a:cxn ang="0">
                <a:pos x="5616" y="864"/>
              </a:cxn>
              <a:cxn ang="0">
                <a:pos x="5952" y="1248"/>
              </a:cxn>
              <a:cxn ang="0">
                <a:pos x="6000" y="2400"/>
              </a:cxn>
              <a:cxn ang="0">
                <a:pos x="1008" y="2400"/>
              </a:cxn>
              <a:cxn ang="0">
                <a:pos x="96" y="2352"/>
              </a:cxn>
              <a:cxn ang="0">
                <a:pos x="0" y="2400"/>
              </a:cxn>
              <a:cxn ang="0">
                <a:pos x="48" y="1296"/>
              </a:cxn>
              <a:cxn ang="0">
                <a:pos x="144" y="576"/>
              </a:cxn>
              <a:cxn ang="0">
                <a:pos x="288" y="48"/>
              </a:cxn>
            </a:cxnLst>
            <a:rect l="0" t="0" r="r" b="b"/>
            <a:pathLst>
              <a:path w="6000" h="2400">
                <a:moveTo>
                  <a:pt x="288" y="48"/>
                </a:moveTo>
                <a:lnTo>
                  <a:pt x="576" y="0"/>
                </a:lnTo>
                <a:lnTo>
                  <a:pt x="720" y="336"/>
                </a:lnTo>
                <a:lnTo>
                  <a:pt x="960" y="144"/>
                </a:lnTo>
                <a:lnTo>
                  <a:pt x="960" y="912"/>
                </a:lnTo>
                <a:lnTo>
                  <a:pt x="1248" y="768"/>
                </a:lnTo>
                <a:lnTo>
                  <a:pt x="1344" y="912"/>
                </a:lnTo>
                <a:lnTo>
                  <a:pt x="1728" y="912"/>
                </a:lnTo>
                <a:lnTo>
                  <a:pt x="1824" y="1104"/>
                </a:lnTo>
                <a:lnTo>
                  <a:pt x="2352" y="1104"/>
                </a:lnTo>
                <a:lnTo>
                  <a:pt x="2448" y="1296"/>
                </a:lnTo>
                <a:lnTo>
                  <a:pt x="2880" y="1008"/>
                </a:lnTo>
                <a:lnTo>
                  <a:pt x="3264" y="1296"/>
                </a:lnTo>
                <a:lnTo>
                  <a:pt x="3840" y="672"/>
                </a:lnTo>
                <a:lnTo>
                  <a:pt x="3936" y="816"/>
                </a:lnTo>
                <a:lnTo>
                  <a:pt x="4080" y="336"/>
                </a:lnTo>
                <a:lnTo>
                  <a:pt x="4416" y="528"/>
                </a:lnTo>
                <a:lnTo>
                  <a:pt x="5088" y="288"/>
                </a:lnTo>
                <a:lnTo>
                  <a:pt x="5472" y="480"/>
                </a:lnTo>
                <a:lnTo>
                  <a:pt x="5616" y="864"/>
                </a:lnTo>
                <a:lnTo>
                  <a:pt x="5952" y="1248"/>
                </a:lnTo>
                <a:lnTo>
                  <a:pt x="6000" y="2400"/>
                </a:lnTo>
                <a:lnTo>
                  <a:pt x="1008" y="2400"/>
                </a:lnTo>
                <a:lnTo>
                  <a:pt x="96" y="2352"/>
                </a:lnTo>
                <a:lnTo>
                  <a:pt x="0" y="2400"/>
                </a:lnTo>
                <a:lnTo>
                  <a:pt x="48" y="1296"/>
                </a:lnTo>
                <a:lnTo>
                  <a:pt x="144" y="576"/>
                </a:lnTo>
                <a:lnTo>
                  <a:pt x="288" y="48"/>
                </a:lnTo>
                <a:close/>
              </a:path>
            </a:pathLst>
          </a:custGeom>
          <a:solidFill>
            <a:srgbClr val="ADADAD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Cloud"/>
          <p:cNvSpPr>
            <a:spLocks noChangeAspect="1" noEditPoints="1" noChangeArrowheads="1"/>
          </p:cNvSpPr>
          <p:nvPr/>
        </p:nvSpPr>
        <p:spPr bwMode="auto">
          <a:xfrm>
            <a:off x="304800" y="304800"/>
            <a:ext cx="2209800" cy="14811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endParaRPr lang="ru-RU" sz="2800"/>
          </a:p>
          <a:p>
            <a:pPr algn="ctr"/>
            <a:r>
              <a:rPr lang="ru-RU" sz="2800"/>
              <a:t>15%</a:t>
            </a:r>
          </a:p>
        </p:txBody>
      </p:sp>
      <p:sp>
        <p:nvSpPr>
          <p:cNvPr id="8199" name="Cloud"/>
          <p:cNvSpPr>
            <a:spLocks noChangeAspect="1" noEditPoints="1" noChangeArrowheads="1"/>
          </p:cNvSpPr>
          <p:nvPr/>
        </p:nvSpPr>
        <p:spPr bwMode="auto">
          <a:xfrm>
            <a:off x="6477000" y="152400"/>
            <a:ext cx="1905000" cy="12763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800"/>
              <a:t>12%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4419600" y="45720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733800" y="5715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60м</a:t>
            </a:r>
          </a:p>
        </p:txBody>
      </p:sp>
      <p:sp>
        <p:nvSpPr>
          <p:cNvPr id="12" name="Управляющая кнопка: назад 11">
            <a:hlinkClick r:id="rId3" action="ppaction://hlinksldjump" highlightClick="1"/>
          </p:cNvPr>
          <p:cNvSpPr/>
          <p:nvPr/>
        </p:nvSpPr>
        <p:spPr>
          <a:xfrm>
            <a:off x="0" y="5943600"/>
            <a:ext cx="2057400" cy="1219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6" grpId="1" animBg="1"/>
      <p:bldP spid="8198" grpId="0" animBg="1"/>
      <p:bldP spid="81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3" name="Picture 3" descr="Untitled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4495800"/>
            <a:ext cx="2133600" cy="2133600"/>
          </a:xfrm>
          <a:prstGeom prst="rect">
            <a:avLst/>
          </a:prstGeom>
          <a:noFill/>
        </p:spPr>
      </p:pic>
      <p:pic>
        <p:nvPicPr>
          <p:cNvPr id="10244" name="Picture 4" descr="Untitled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5105400"/>
            <a:ext cx="1219200" cy="1219200"/>
          </a:xfrm>
          <a:prstGeom prst="rect">
            <a:avLst/>
          </a:prstGeom>
          <a:noFill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667000" y="4267200"/>
            <a:ext cx="81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86,5кг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905000" y="4267200"/>
            <a:ext cx="796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0,2 от</a:t>
            </a:r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5638800" y="1752600"/>
            <a:ext cx="2514600" cy="3124200"/>
            <a:chOff x="3552" y="1392"/>
            <a:chExt cx="1584" cy="1968"/>
          </a:xfrm>
        </p:grpSpPr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3552" y="2880"/>
              <a:ext cx="1584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auto">
            <a:xfrm>
              <a:off x="3552" y="3168"/>
              <a:ext cx="1584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192"/>
                </a:cxn>
                <a:cxn ang="0">
                  <a:pos x="1632" y="192"/>
                </a:cxn>
                <a:cxn ang="0">
                  <a:pos x="1824" y="0"/>
                </a:cxn>
                <a:cxn ang="0">
                  <a:pos x="0" y="0"/>
                </a:cxn>
              </a:cxnLst>
              <a:rect l="0" t="0" r="r" b="b"/>
              <a:pathLst>
                <a:path w="1824" h="192">
                  <a:moveTo>
                    <a:pt x="0" y="0"/>
                  </a:moveTo>
                  <a:lnTo>
                    <a:pt x="144" y="192"/>
                  </a:lnTo>
                  <a:lnTo>
                    <a:pt x="1632" y="192"/>
                  </a:lnTo>
                  <a:lnTo>
                    <a:pt x="18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AutoShape 10"/>
            <p:cNvSpPr>
              <a:spLocks noChangeArrowheads="1"/>
            </p:cNvSpPr>
            <p:nvPr/>
          </p:nvSpPr>
          <p:spPr bwMode="auto">
            <a:xfrm>
              <a:off x="3552" y="1584"/>
              <a:ext cx="1536" cy="129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1" name="AutoShape 11"/>
            <p:cNvSpPr>
              <a:spLocks noChangeArrowheads="1"/>
            </p:cNvSpPr>
            <p:nvPr/>
          </p:nvSpPr>
          <p:spPr bwMode="auto">
            <a:xfrm>
              <a:off x="3840" y="1680"/>
              <a:ext cx="912" cy="528"/>
            </a:xfrm>
            <a:custGeom>
              <a:avLst/>
              <a:gdLst>
                <a:gd name="G0" fmla="+- 3126 0 0"/>
                <a:gd name="G1" fmla="+- 21600 0 3126"/>
                <a:gd name="G2" fmla="*/ 3126 1 2"/>
                <a:gd name="G3" fmla="+- 21600 0 G2"/>
                <a:gd name="G4" fmla="+/ 3126 21600 2"/>
                <a:gd name="G5" fmla="+/ G1 0 2"/>
                <a:gd name="G6" fmla="*/ 21600 21600 3126"/>
                <a:gd name="G7" fmla="*/ G6 1 2"/>
                <a:gd name="G8" fmla="+- 21600 0 G7"/>
                <a:gd name="G9" fmla="*/ 21600 1 2"/>
                <a:gd name="G10" fmla="+- 3126 0 G9"/>
                <a:gd name="G11" fmla="?: G10 G8 0"/>
                <a:gd name="G12" fmla="?: G10 G7 21600"/>
                <a:gd name="T0" fmla="*/ 20037 w 21600"/>
                <a:gd name="T1" fmla="*/ 10800 h 21600"/>
                <a:gd name="T2" fmla="*/ 10800 w 21600"/>
                <a:gd name="T3" fmla="*/ 21600 h 21600"/>
                <a:gd name="T4" fmla="*/ 1563 w 21600"/>
                <a:gd name="T5" fmla="*/ 10800 h 21600"/>
                <a:gd name="T6" fmla="*/ 10800 w 21600"/>
                <a:gd name="T7" fmla="*/ 0 h 21600"/>
                <a:gd name="T8" fmla="*/ 3363 w 21600"/>
                <a:gd name="T9" fmla="*/ 3363 h 21600"/>
                <a:gd name="T10" fmla="*/ 18237 w 21600"/>
                <a:gd name="T11" fmla="*/ 18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126" y="21600"/>
                  </a:lnTo>
                  <a:lnTo>
                    <a:pt x="1847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/>
                <a:t>?</a:t>
              </a:r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3552" y="1392"/>
              <a:ext cx="1536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253" name="Picture 13" descr="Untitled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429000"/>
            <a:ext cx="1219200" cy="1219200"/>
          </a:xfrm>
          <a:prstGeom prst="rect">
            <a:avLst/>
          </a:prstGeom>
          <a:noFill/>
        </p:spPr>
      </p:pic>
      <p:pic>
        <p:nvPicPr>
          <p:cNvPr id="10254" name="Picture 14" descr="Untitled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429000"/>
            <a:ext cx="1219200" cy="1219200"/>
          </a:xfrm>
          <a:prstGeom prst="rect">
            <a:avLst/>
          </a:prstGeom>
          <a:noFill/>
        </p:spPr>
      </p:pic>
      <p:pic>
        <p:nvPicPr>
          <p:cNvPr id="10255" name="Picture 15" descr="Untitled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429000"/>
            <a:ext cx="1219200" cy="1219200"/>
          </a:xfrm>
          <a:prstGeom prst="rect">
            <a:avLst/>
          </a:prstGeom>
          <a:noFill/>
        </p:spPr>
      </p:pic>
      <p:pic>
        <p:nvPicPr>
          <p:cNvPr id="10256" name="Picture 16" descr="Untitled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429000"/>
            <a:ext cx="1219200" cy="1219200"/>
          </a:xfrm>
          <a:prstGeom prst="rect">
            <a:avLst/>
          </a:prstGeom>
          <a:noFill/>
        </p:spPr>
      </p:pic>
      <p:pic>
        <p:nvPicPr>
          <p:cNvPr id="10257" name="Picture 17" descr="Untitled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590800"/>
            <a:ext cx="2133600" cy="2133600"/>
          </a:xfrm>
          <a:prstGeom prst="rect">
            <a:avLst/>
          </a:prstGeom>
          <a:noFill/>
        </p:spPr>
      </p:pic>
      <p:pic>
        <p:nvPicPr>
          <p:cNvPr id="10258" name="Picture 18" descr="Untitled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429000"/>
            <a:ext cx="1219200" cy="1219200"/>
          </a:xfrm>
          <a:prstGeom prst="rect">
            <a:avLst/>
          </a:prstGeom>
          <a:noFill/>
        </p:spPr>
      </p:pic>
      <p:pic>
        <p:nvPicPr>
          <p:cNvPr id="10259" name="Picture 19" descr="Untitled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505200"/>
            <a:ext cx="1219200" cy="1219200"/>
          </a:xfrm>
          <a:prstGeom prst="rect">
            <a:avLst/>
          </a:prstGeom>
          <a:noFill/>
        </p:spPr>
      </p:pic>
      <p:sp>
        <p:nvSpPr>
          <p:cNvPr id="22" name="Управляющая кнопка: назад 21">
            <a:hlinkClick r:id="rId5" action="ppaction://hlinksldjump" highlightClick="1"/>
          </p:cNvPr>
          <p:cNvSpPr/>
          <p:nvPr/>
        </p:nvSpPr>
        <p:spPr>
          <a:xfrm>
            <a:off x="7467600" y="5791200"/>
            <a:ext cx="1676400" cy="1066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200400" y="457200"/>
            <a:ext cx="1066800" cy="1600200"/>
            <a:chOff x="720" y="384"/>
            <a:chExt cx="768" cy="1200"/>
          </a:xfrm>
        </p:grpSpPr>
        <p:grpSp>
          <p:nvGrpSpPr>
            <p:cNvPr id="12291" name="Group 3"/>
            <p:cNvGrpSpPr>
              <a:grpSpLocks/>
            </p:cNvGrpSpPr>
            <p:nvPr/>
          </p:nvGrpSpPr>
          <p:grpSpPr bwMode="auto">
            <a:xfrm>
              <a:off x="720" y="384"/>
              <a:ext cx="768" cy="1200"/>
              <a:chOff x="1104" y="768"/>
              <a:chExt cx="768" cy="1200"/>
            </a:xfrm>
          </p:grpSpPr>
          <p:sp>
            <p:nvSpPr>
              <p:cNvPr id="12292" name="Rectangle 4"/>
              <p:cNvSpPr>
                <a:spLocks noChangeArrowheads="1"/>
              </p:cNvSpPr>
              <p:nvPr/>
            </p:nvSpPr>
            <p:spPr bwMode="auto">
              <a:xfrm>
                <a:off x="1104" y="864"/>
                <a:ext cx="288" cy="96"/>
              </a:xfrm>
              <a:prstGeom prst="rect">
                <a:avLst/>
              </a:prstGeom>
              <a:solidFill>
                <a:schemeClr val="accent2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chemeClr val="accent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2293" name="Rectangle 5"/>
              <p:cNvSpPr>
                <a:spLocks noChangeArrowheads="1"/>
              </p:cNvSpPr>
              <p:nvPr/>
            </p:nvSpPr>
            <p:spPr bwMode="auto">
              <a:xfrm>
                <a:off x="1104" y="960"/>
                <a:ext cx="768" cy="1008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78039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2294" name="Rectangle 6"/>
              <p:cNvSpPr>
                <a:spLocks noChangeArrowheads="1"/>
              </p:cNvSpPr>
              <p:nvPr/>
            </p:nvSpPr>
            <p:spPr bwMode="auto">
              <a:xfrm>
                <a:off x="1776" y="768"/>
                <a:ext cx="96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/>
            </p:nvSpPr>
            <p:spPr bwMode="auto">
              <a:xfrm>
                <a:off x="1392" y="768"/>
                <a:ext cx="96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2296" name="Rectangle 8"/>
              <p:cNvSpPr>
                <a:spLocks noChangeArrowheads="1"/>
              </p:cNvSpPr>
              <p:nvPr/>
            </p:nvSpPr>
            <p:spPr bwMode="auto">
              <a:xfrm>
                <a:off x="1392" y="768"/>
                <a:ext cx="480" cy="9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E7F4F5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</p:grpSp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960" y="816"/>
              <a:ext cx="425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>
                  <a:solidFill>
                    <a:schemeClr val="accent2"/>
                  </a:solidFill>
                </a:rPr>
                <a:t>1л</a:t>
              </a:r>
            </a:p>
          </p:txBody>
        </p:sp>
      </p:grp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057400" y="2667000"/>
            <a:ext cx="6858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/>
              <a:t>=</a:t>
            </a:r>
          </a:p>
        </p:txBody>
      </p:sp>
      <p:grpSp>
        <p:nvGrpSpPr>
          <p:cNvPr id="12299" name="Group 11"/>
          <p:cNvGrpSpPr>
            <a:grpSpLocks/>
          </p:cNvGrpSpPr>
          <p:nvPr/>
        </p:nvGrpSpPr>
        <p:grpSpPr bwMode="auto">
          <a:xfrm>
            <a:off x="5105400" y="685800"/>
            <a:ext cx="914400" cy="1066800"/>
            <a:chOff x="1728" y="576"/>
            <a:chExt cx="576" cy="672"/>
          </a:xfrm>
        </p:grpSpPr>
        <p:sp>
          <p:nvSpPr>
            <p:cNvPr id="12300" name="Text Box 12"/>
            <p:cNvSpPr txBox="1">
              <a:spLocks noChangeArrowheads="1"/>
            </p:cNvSpPr>
            <p:nvPr/>
          </p:nvSpPr>
          <p:spPr bwMode="auto">
            <a:xfrm>
              <a:off x="1728" y="576"/>
              <a:ext cx="33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 u="sng"/>
                <a:t>4</a:t>
              </a:r>
              <a:r>
                <a:rPr lang="ru-RU" sz="3200"/>
                <a:t>  5</a:t>
              </a:r>
            </a:p>
          </p:txBody>
        </p:sp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>
              <a:off x="1968" y="720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/>
                <a:t>кг</a:t>
              </a:r>
            </a:p>
          </p:txBody>
        </p:sp>
      </p:grpSp>
      <p:grpSp>
        <p:nvGrpSpPr>
          <p:cNvPr id="12302" name="Group 14"/>
          <p:cNvGrpSpPr>
            <a:grpSpLocks/>
          </p:cNvGrpSpPr>
          <p:nvPr/>
        </p:nvGrpSpPr>
        <p:grpSpPr bwMode="auto">
          <a:xfrm>
            <a:off x="914400" y="2514600"/>
            <a:ext cx="990600" cy="1381125"/>
            <a:chOff x="1758" y="1845"/>
            <a:chExt cx="629" cy="1008"/>
          </a:xfrm>
        </p:grpSpPr>
        <p:sp>
          <p:nvSpPr>
            <p:cNvPr id="12303" name="Rectangle 15"/>
            <p:cNvSpPr>
              <a:spLocks noChangeArrowheads="1"/>
            </p:cNvSpPr>
            <p:nvPr/>
          </p:nvSpPr>
          <p:spPr bwMode="auto">
            <a:xfrm>
              <a:off x="1758" y="1926"/>
              <a:ext cx="236" cy="80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04" name="Rectangle 16"/>
            <p:cNvSpPr>
              <a:spLocks noChangeArrowheads="1"/>
            </p:cNvSpPr>
            <p:nvPr/>
          </p:nvSpPr>
          <p:spPr bwMode="auto">
            <a:xfrm>
              <a:off x="1758" y="2006"/>
              <a:ext cx="629" cy="847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8039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05" name="Rectangle 17"/>
            <p:cNvSpPr>
              <a:spLocks noChangeArrowheads="1"/>
            </p:cNvSpPr>
            <p:nvPr/>
          </p:nvSpPr>
          <p:spPr bwMode="auto">
            <a:xfrm>
              <a:off x="2308" y="1845"/>
              <a:ext cx="79" cy="1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06" name="Rectangle 18"/>
            <p:cNvSpPr>
              <a:spLocks noChangeArrowheads="1"/>
            </p:cNvSpPr>
            <p:nvPr/>
          </p:nvSpPr>
          <p:spPr bwMode="auto">
            <a:xfrm>
              <a:off x="1994" y="1845"/>
              <a:ext cx="79" cy="1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07" name="Rectangle 19"/>
            <p:cNvSpPr>
              <a:spLocks noChangeArrowheads="1"/>
            </p:cNvSpPr>
            <p:nvPr/>
          </p:nvSpPr>
          <p:spPr bwMode="auto">
            <a:xfrm>
              <a:off x="1994" y="1845"/>
              <a:ext cx="393" cy="8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E7F4F5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08" name="Text Box 20"/>
            <p:cNvSpPr txBox="1">
              <a:spLocks noChangeArrowheads="1"/>
            </p:cNvSpPr>
            <p:nvPr/>
          </p:nvSpPr>
          <p:spPr bwMode="auto">
            <a:xfrm>
              <a:off x="1872" y="2063"/>
              <a:ext cx="288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 u="sng">
                  <a:solidFill>
                    <a:schemeClr val="accent2"/>
                  </a:solidFill>
                </a:rPr>
                <a:t>3</a:t>
              </a:r>
              <a:r>
                <a:rPr lang="ru-RU" sz="2800">
                  <a:solidFill>
                    <a:schemeClr val="accent2"/>
                  </a:solidFill>
                </a:rPr>
                <a:t> 4</a:t>
              </a:r>
              <a:endParaRPr lang="ru-RU" sz="2800" u="sng">
                <a:solidFill>
                  <a:schemeClr val="accent2"/>
                </a:solidFill>
              </a:endParaRPr>
            </a:p>
          </p:txBody>
        </p:sp>
        <p:sp>
          <p:nvSpPr>
            <p:cNvPr id="12309" name="Text Box 21"/>
            <p:cNvSpPr txBox="1">
              <a:spLocks noChangeArrowheads="1"/>
            </p:cNvSpPr>
            <p:nvPr/>
          </p:nvSpPr>
          <p:spPr bwMode="auto">
            <a:xfrm>
              <a:off x="2065" y="2208"/>
              <a:ext cx="287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chemeClr val="accent2"/>
                  </a:solidFill>
                </a:rPr>
                <a:t>л</a:t>
              </a:r>
            </a:p>
          </p:txBody>
        </p:sp>
      </p:grpSp>
      <p:sp>
        <p:nvSpPr>
          <p:cNvPr id="12310" name="Text Box 22"/>
          <p:cNvSpPr txBox="1">
            <a:spLocks noChangeArrowheads="1"/>
          </p:cNvSpPr>
          <p:nvPr/>
        </p:nvSpPr>
        <p:spPr bwMode="auto">
          <a:xfrm>
            <a:off x="4343400" y="685800"/>
            <a:ext cx="6858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/>
              <a:t>=</a:t>
            </a:r>
          </a:p>
        </p:txBody>
      </p:sp>
      <p:grpSp>
        <p:nvGrpSpPr>
          <p:cNvPr id="12311" name="Group 23"/>
          <p:cNvGrpSpPr>
            <a:grpSpLocks/>
          </p:cNvGrpSpPr>
          <p:nvPr/>
        </p:nvGrpSpPr>
        <p:grpSpPr bwMode="auto">
          <a:xfrm>
            <a:off x="838200" y="4343400"/>
            <a:ext cx="838200" cy="1206500"/>
            <a:chOff x="1758" y="1845"/>
            <a:chExt cx="629" cy="1008"/>
          </a:xfrm>
        </p:grpSpPr>
        <p:sp>
          <p:nvSpPr>
            <p:cNvPr id="12312" name="Rectangle 24"/>
            <p:cNvSpPr>
              <a:spLocks noChangeArrowheads="1"/>
            </p:cNvSpPr>
            <p:nvPr/>
          </p:nvSpPr>
          <p:spPr bwMode="auto">
            <a:xfrm>
              <a:off x="1758" y="1926"/>
              <a:ext cx="236" cy="80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13" name="Rectangle 25"/>
            <p:cNvSpPr>
              <a:spLocks noChangeArrowheads="1"/>
            </p:cNvSpPr>
            <p:nvPr/>
          </p:nvSpPr>
          <p:spPr bwMode="auto">
            <a:xfrm>
              <a:off x="1758" y="2006"/>
              <a:ext cx="629" cy="847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8039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14" name="Rectangle 26"/>
            <p:cNvSpPr>
              <a:spLocks noChangeArrowheads="1"/>
            </p:cNvSpPr>
            <p:nvPr/>
          </p:nvSpPr>
          <p:spPr bwMode="auto">
            <a:xfrm>
              <a:off x="2308" y="1845"/>
              <a:ext cx="79" cy="1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15" name="Rectangle 27"/>
            <p:cNvSpPr>
              <a:spLocks noChangeArrowheads="1"/>
            </p:cNvSpPr>
            <p:nvPr/>
          </p:nvSpPr>
          <p:spPr bwMode="auto">
            <a:xfrm>
              <a:off x="1994" y="1845"/>
              <a:ext cx="79" cy="1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16" name="Rectangle 28"/>
            <p:cNvSpPr>
              <a:spLocks noChangeArrowheads="1"/>
            </p:cNvSpPr>
            <p:nvPr/>
          </p:nvSpPr>
          <p:spPr bwMode="auto">
            <a:xfrm>
              <a:off x="1994" y="1845"/>
              <a:ext cx="393" cy="8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E7F4F5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17" name="Text Box 29"/>
            <p:cNvSpPr txBox="1">
              <a:spLocks noChangeArrowheads="1"/>
            </p:cNvSpPr>
            <p:nvPr/>
          </p:nvSpPr>
          <p:spPr bwMode="auto">
            <a:xfrm>
              <a:off x="1872" y="2063"/>
              <a:ext cx="287" cy="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 u="sng">
                  <a:solidFill>
                    <a:schemeClr val="accent2"/>
                  </a:solidFill>
                </a:rPr>
                <a:t>1</a:t>
              </a:r>
              <a:r>
                <a:rPr lang="ru-RU" sz="2800">
                  <a:solidFill>
                    <a:schemeClr val="accent2"/>
                  </a:solidFill>
                </a:rPr>
                <a:t> 2</a:t>
              </a:r>
              <a:endParaRPr lang="ru-RU" sz="2800" u="sng">
                <a:solidFill>
                  <a:schemeClr val="accent2"/>
                </a:solidFill>
              </a:endParaRPr>
            </a:p>
          </p:txBody>
        </p:sp>
        <p:sp>
          <p:nvSpPr>
            <p:cNvPr id="12318" name="Text Box 30"/>
            <p:cNvSpPr txBox="1">
              <a:spLocks noChangeArrowheads="1"/>
            </p:cNvSpPr>
            <p:nvPr/>
          </p:nvSpPr>
          <p:spPr bwMode="auto">
            <a:xfrm>
              <a:off x="2065" y="2207"/>
              <a:ext cx="287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chemeClr val="accent2"/>
                  </a:solidFill>
                </a:rPr>
                <a:t>л</a:t>
              </a:r>
            </a:p>
          </p:txBody>
        </p:sp>
      </p:grp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1981200" y="4419600"/>
            <a:ext cx="6858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/>
              <a:t>=</a:t>
            </a:r>
          </a:p>
        </p:txBody>
      </p:sp>
      <p:grpSp>
        <p:nvGrpSpPr>
          <p:cNvPr id="12320" name="Group 32"/>
          <p:cNvGrpSpPr>
            <a:grpSpLocks/>
          </p:cNvGrpSpPr>
          <p:nvPr/>
        </p:nvGrpSpPr>
        <p:grpSpPr bwMode="auto">
          <a:xfrm>
            <a:off x="914400" y="5715000"/>
            <a:ext cx="609600" cy="882650"/>
            <a:chOff x="1758" y="1845"/>
            <a:chExt cx="629" cy="1061"/>
          </a:xfrm>
        </p:grpSpPr>
        <p:sp>
          <p:nvSpPr>
            <p:cNvPr id="12321" name="Rectangle 33"/>
            <p:cNvSpPr>
              <a:spLocks noChangeArrowheads="1"/>
            </p:cNvSpPr>
            <p:nvPr/>
          </p:nvSpPr>
          <p:spPr bwMode="auto">
            <a:xfrm>
              <a:off x="1758" y="1926"/>
              <a:ext cx="236" cy="80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22" name="Rectangle 34"/>
            <p:cNvSpPr>
              <a:spLocks noChangeArrowheads="1"/>
            </p:cNvSpPr>
            <p:nvPr/>
          </p:nvSpPr>
          <p:spPr bwMode="auto">
            <a:xfrm>
              <a:off x="1758" y="2006"/>
              <a:ext cx="629" cy="847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8039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23" name="Rectangle 35"/>
            <p:cNvSpPr>
              <a:spLocks noChangeArrowheads="1"/>
            </p:cNvSpPr>
            <p:nvPr/>
          </p:nvSpPr>
          <p:spPr bwMode="auto">
            <a:xfrm>
              <a:off x="2308" y="1845"/>
              <a:ext cx="79" cy="1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24" name="Rectangle 36"/>
            <p:cNvSpPr>
              <a:spLocks noChangeArrowheads="1"/>
            </p:cNvSpPr>
            <p:nvPr/>
          </p:nvSpPr>
          <p:spPr bwMode="auto">
            <a:xfrm>
              <a:off x="1994" y="1845"/>
              <a:ext cx="79" cy="1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25" name="Rectangle 37"/>
            <p:cNvSpPr>
              <a:spLocks noChangeArrowheads="1"/>
            </p:cNvSpPr>
            <p:nvPr/>
          </p:nvSpPr>
          <p:spPr bwMode="auto">
            <a:xfrm>
              <a:off x="1994" y="1845"/>
              <a:ext cx="393" cy="8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E7F4F5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326" name="Text Box 38"/>
            <p:cNvSpPr txBox="1">
              <a:spLocks noChangeArrowheads="1"/>
            </p:cNvSpPr>
            <p:nvPr/>
          </p:nvSpPr>
          <p:spPr bwMode="auto">
            <a:xfrm>
              <a:off x="1873" y="2063"/>
              <a:ext cx="286" cy="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000" u="sng">
                  <a:solidFill>
                    <a:schemeClr val="accent2"/>
                  </a:solidFill>
                </a:rPr>
                <a:t>2</a:t>
              </a:r>
            </a:p>
            <a:p>
              <a:r>
                <a:rPr lang="ru-RU" sz="2000">
                  <a:solidFill>
                    <a:schemeClr val="accent2"/>
                  </a:solidFill>
                </a:rPr>
                <a:t>5</a:t>
              </a:r>
            </a:p>
          </p:txBody>
        </p:sp>
        <p:sp>
          <p:nvSpPr>
            <p:cNvPr id="12327" name="Text Box 39"/>
            <p:cNvSpPr txBox="1">
              <a:spLocks noChangeArrowheads="1"/>
            </p:cNvSpPr>
            <p:nvPr/>
          </p:nvSpPr>
          <p:spPr bwMode="auto">
            <a:xfrm>
              <a:off x="2064" y="2208"/>
              <a:ext cx="289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chemeClr val="accent2"/>
                  </a:solidFill>
                </a:rPr>
                <a:t>л</a:t>
              </a:r>
            </a:p>
          </p:txBody>
        </p:sp>
      </p:grp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1905000" y="5759450"/>
            <a:ext cx="6858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/>
              <a:t>=</a:t>
            </a:r>
          </a:p>
        </p:txBody>
      </p:sp>
      <p:grpSp>
        <p:nvGrpSpPr>
          <p:cNvPr id="12329" name="Group 41"/>
          <p:cNvGrpSpPr>
            <a:grpSpLocks/>
          </p:cNvGrpSpPr>
          <p:nvPr/>
        </p:nvGrpSpPr>
        <p:grpSpPr bwMode="auto">
          <a:xfrm>
            <a:off x="2819400" y="2743200"/>
            <a:ext cx="990600" cy="1066800"/>
            <a:chOff x="1776" y="1728"/>
            <a:chExt cx="624" cy="672"/>
          </a:xfrm>
        </p:grpSpPr>
        <p:sp>
          <p:nvSpPr>
            <p:cNvPr id="12330" name="Text Box 42"/>
            <p:cNvSpPr txBox="1">
              <a:spLocks noChangeArrowheads="1"/>
            </p:cNvSpPr>
            <p:nvPr/>
          </p:nvSpPr>
          <p:spPr bwMode="auto">
            <a:xfrm>
              <a:off x="1776" y="1728"/>
              <a:ext cx="288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 u="sng"/>
                <a:t>3</a:t>
              </a:r>
              <a:r>
                <a:rPr lang="ru-RU" sz="3200"/>
                <a:t> 5</a:t>
              </a:r>
            </a:p>
          </p:txBody>
        </p:sp>
        <p:sp>
          <p:nvSpPr>
            <p:cNvPr id="12331" name="Text Box 43"/>
            <p:cNvSpPr txBox="1">
              <a:spLocks noChangeArrowheads="1"/>
            </p:cNvSpPr>
            <p:nvPr/>
          </p:nvSpPr>
          <p:spPr bwMode="auto">
            <a:xfrm>
              <a:off x="2064" y="1824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/>
                <a:t>кг</a:t>
              </a:r>
            </a:p>
          </p:txBody>
        </p:sp>
      </p:grpSp>
      <p:grpSp>
        <p:nvGrpSpPr>
          <p:cNvPr id="12332" name="Group 44"/>
          <p:cNvGrpSpPr>
            <a:grpSpLocks/>
          </p:cNvGrpSpPr>
          <p:nvPr/>
        </p:nvGrpSpPr>
        <p:grpSpPr bwMode="auto">
          <a:xfrm>
            <a:off x="2819400" y="4419600"/>
            <a:ext cx="914400" cy="1066800"/>
            <a:chOff x="1728" y="576"/>
            <a:chExt cx="576" cy="672"/>
          </a:xfrm>
        </p:grpSpPr>
        <p:sp>
          <p:nvSpPr>
            <p:cNvPr id="12333" name="Text Box 45"/>
            <p:cNvSpPr txBox="1">
              <a:spLocks noChangeArrowheads="1"/>
            </p:cNvSpPr>
            <p:nvPr/>
          </p:nvSpPr>
          <p:spPr bwMode="auto">
            <a:xfrm>
              <a:off x="1728" y="576"/>
              <a:ext cx="33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 u="sng"/>
                <a:t>2</a:t>
              </a:r>
              <a:r>
                <a:rPr lang="ru-RU" sz="3200"/>
                <a:t>  5</a:t>
              </a:r>
            </a:p>
          </p:txBody>
        </p:sp>
        <p:sp>
          <p:nvSpPr>
            <p:cNvPr id="12334" name="Text Box 46"/>
            <p:cNvSpPr txBox="1">
              <a:spLocks noChangeArrowheads="1"/>
            </p:cNvSpPr>
            <p:nvPr/>
          </p:nvSpPr>
          <p:spPr bwMode="auto">
            <a:xfrm>
              <a:off x="1968" y="720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/>
                <a:t>кг</a:t>
              </a:r>
            </a:p>
          </p:txBody>
        </p:sp>
      </p:grpSp>
      <p:grpSp>
        <p:nvGrpSpPr>
          <p:cNvPr id="12335" name="Group 47"/>
          <p:cNvGrpSpPr>
            <a:grpSpLocks/>
          </p:cNvGrpSpPr>
          <p:nvPr/>
        </p:nvGrpSpPr>
        <p:grpSpPr bwMode="auto">
          <a:xfrm>
            <a:off x="2819400" y="5562600"/>
            <a:ext cx="1447800" cy="1066800"/>
            <a:chOff x="1728" y="576"/>
            <a:chExt cx="576" cy="672"/>
          </a:xfrm>
        </p:grpSpPr>
        <p:sp>
          <p:nvSpPr>
            <p:cNvPr id="12336" name="Text Box 48"/>
            <p:cNvSpPr txBox="1">
              <a:spLocks noChangeArrowheads="1"/>
            </p:cNvSpPr>
            <p:nvPr/>
          </p:nvSpPr>
          <p:spPr bwMode="auto">
            <a:xfrm>
              <a:off x="1728" y="576"/>
              <a:ext cx="33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 u="sng"/>
                <a:t>  8</a:t>
              </a:r>
              <a:r>
                <a:rPr lang="ru-RU" sz="3200"/>
                <a:t>  25</a:t>
              </a:r>
            </a:p>
          </p:txBody>
        </p:sp>
        <p:sp>
          <p:nvSpPr>
            <p:cNvPr id="12337" name="Text Box 49"/>
            <p:cNvSpPr txBox="1">
              <a:spLocks noChangeArrowheads="1"/>
            </p:cNvSpPr>
            <p:nvPr/>
          </p:nvSpPr>
          <p:spPr bwMode="auto">
            <a:xfrm>
              <a:off x="1968" y="720"/>
              <a:ext cx="3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200"/>
                <a:t>кг</a:t>
              </a:r>
            </a:p>
          </p:txBody>
        </p:sp>
      </p:grpSp>
      <p:sp>
        <p:nvSpPr>
          <p:cNvPr id="52" name="Управляющая кнопка: назад 51">
            <a:hlinkClick r:id="rId4" action="ppaction://hlinksldjump" highlightClick="1"/>
          </p:cNvPr>
          <p:cNvSpPr/>
          <p:nvPr/>
        </p:nvSpPr>
        <p:spPr>
          <a:xfrm>
            <a:off x="7924800" y="5867400"/>
            <a:ext cx="1219200" cy="990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  <p:bldP spid="12310" grpId="0"/>
      <p:bldP spid="12319" grpId="0"/>
      <p:bldP spid="123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87362"/>
          </a:xfrm>
        </p:spPr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52400" y="1600200"/>
            <a:ext cx="4572000" cy="914400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№1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Найдите: а) 15%   от   8,4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б)0,35   от   2,8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2400" y="2590800"/>
            <a:ext cx="4572000" cy="1447800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№2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В саду росло 110 деревьев ,из них 0,3 вишни. Сколько вишен в саду?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2400" y="4114800"/>
            <a:ext cx="4572000" cy="2438400"/>
          </a:xfrm>
          <a:prstGeom prst="roundRect">
            <a:avLst>
              <a:gd name="adj" fmla="val 11385"/>
            </a:avLst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№3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От куска ткани  отрезали сначала 30%, а потом ещё 20% остатка. Сколько процентов ткани осталось?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00600" y="1600200"/>
            <a:ext cx="4114800" cy="914400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№1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Найдите: а) 2,5%   от   80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б)0,18   от   3,5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800600" y="2590800"/>
            <a:ext cx="4114800" cy="1447800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№2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В автопарке 80 автомобилей, на линию вышло 0,4 всех автомобилей . Сколько  автомобилей вышло на линию?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800600" y="4114800"/>
            <a:ext cx="4114800" cy="2438400"/>
          </a:xfrm>
          <a:prstGeom prst="roundRect">
            <a:avLst>
              <a:gd name="adj" fmla="val 11385"/>
            </a:avLst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№3</a:t>
            </a:r>
          </a:p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Сначала продали 40% картофеля, а потом ещё 30% остатка. Сколько процентов картофеля осталось?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0" y="914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876800" y="914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991600" cy="1162050"/>
          </a:xfrm>
        </p:spPr>
        <p:txBody>
          <a:bodyPr/>
          <a:lstStyle/>
          <a:p>
            <a:r>
              <a:rPr lang="ru-RU" sz="7200" dirty="0" smtClean="0"/>
              <a:t>Домашнее</a:t>
            </a:r>
            <a:r>
              <a:rPr lang="ru-RU" dirty="0" smtClean="0"/>
              <a:t> </a:t>
            </a:r>
            <a:r>
              <a:rPr lang="ru-RU" sz="7200" dirty="0" smtClean="0"/>
              <a:t>задание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133600"/>
            <a:ext cx="8153400" cy="4068763"/>
          </a:xfrm>
        </p:spPr>
        <p:txBody>
          <a:bodyPr/>
          <a:lstStyle/>
          <a:p>
            <a:pPr algn="ctr"/>
            <a:r>
              <a:rPr lang="ru-RU" dirty="0"/>
              <a:t>№</a:t>
            </a:r>
            <a:r>
              <a:rPr lang="ru-RU" dirty="0" smtClean="0"/>
              <a:t>529 №532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7030A0"/>
                </a:solidFill>
              </a:rPr>
              <a:t>Урок – закрепление.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rgbClr val="7030A0"/>
                </a:solidFill>
              </a:rPr>
              <a:t>Цели урока: </a:t>
            </a:r>
          </a:p>
          <a:p>
            <a:pPr>
              <a:buFont typeface="Wingdings" pitchFamily="2" charset="2"/>
              <a:buChar char="Ш"/>
            </a:pPr>
            <a:r>
              <a:rPr lang="ru-RU">
                <a:solidFill>
                  <a:srgbClr val="7030A0"/>
                </a:solidFill>
              </a:rPr>
              <a:t>обобщить материал; </a:t>
            </a:r>
          </a:p>
          <a:p>
            <a:pPr>
              <a:buFont typeface="Wingdings" pitchFamily="2" charset="2"/>
              <a:buChar char="Ш"/>
            </a:pPr>
            <a:r>
              <a:rPr lang="ru-RU">
                <a:solidFill>
                  <a:srgbClr val="7030A0"/>
                </a:solidFill>
              </a:rPr>
              <a:t>закрепить и продолжать развивать практические умения и навыки работы с дробями;</a:t>
            </a:r>
          </a:p>
          <a:p>
            <a:pPr>
              <a:buFont typeface="Wingdings" pitchFamily="2" charset="2"/>
              <a:buChar char="Ш"/>
            </a:pPr>
            <a:r>
              <a:rPr lang="ru-RU">
                <a:solidFill>
                  <a:srgbClr val="7030A0"/>
                </a:solidFill>
              </a:rPr>
              <a:t> повысить интерес к изучению математики.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Устный </a:t>
            </a:r>
            <a:r>
              <a:rPr lang="ru-RU" i="1" dirty="0" smtClean="0">
                <a:solidFill>
                  <a:srgbClr val="7030A0"/>
                </a:solidFill>
              </a:rPr>
              <a:t>счет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</a:rPr>
              <a:t>№1</a:t>
            </a:r>
            <a:r>
              <a:rPr lang="ru-RU" i="1" dirty="0" smtClean="0"/>
              <a:t> </a:t>
            </a:r>
            <a:endParaRPr lang="ru-RU" i="1" dirty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7030A0"/>
                </a:solidFill>
              </a:rPr>
              <a:t>Найдите:</a:t>
            </a:r>
            <a:r>
              <a:rPr lang="ru-RU" i="1" dirty="0" smtClean="0"/>
              <a:t>  </a:t>
            </a:r>
            <a:r>
              <a:rPr lang="ru-RU" dirty="0" smtClean="0"/>
              <a:t>  от </a:t>
            </a:r>
            <a:r>
              <a:rPr lang="ru-RU" dirty="0" smtClean="0"/>
              <a:t>12 ;  2,6  ; 240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None/>
            </a:pPr>
            <a:r>
              <a:rPr lang="ru-RU" dirty="0" smtClean="0"/>
              <a:t>                    от 20;   2,4;   1000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0,1 от 120  ; 34,5  ; 800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1% от 20  ; 5,4  ; 400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2133600"/>
            <a:ext cx="30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1</a:t>
            </a:r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3276600"/>
            <a:ext cx="30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1</a:t>
            </a:r>
            <a:r>
              <a:rPr lang="ru-RU" sz="2400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ru-RU" sz="3200" i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№2</a:t>
            </a:r>
            <a:br>
              <a:rPr lang="ru-RU" sz="3200" i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</a:br>
            <a:r>
              <a:rPr lang="ru-RU" sz="3200" i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3200" i="1" dirty="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Вставь пропущенный числитель, чтобы получились верные равенства:</a:t>
            </a:r>
          </a:p>
        </p:txBody>
      </p:sp>
      <p:graphicFrame>
        <p:nvGraphicFramePr>
          <p:cNvPr id="12291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755650" y="1804988"/>
          <a:ext cx="3455988" cy="1754187"/>
        </p:xfrm>
        <a:graphic>
          <a:graphicData uri="http://schemas.openxmlformats.org/presentationml/2006/ole">
            <p:oleObj spid="_x0000_s19458" name="Формула" r:id="rId3" imgW="774360" imgH="393480" progId="Equation.3">
              <p:embed/>
            </p:oleObj>
          </a:graphicData>
        </a:graphic>
      </p:graphicFrame>
      <p:graphicFrame>
        <p:nvGraphicFramePr>
          <p:cNvPr id="12292" name="Object 10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787900" y="1985963"/>
          <a:ext cx="3598863" cy="1547812"/>
        </p:xfrm>
        <a:graphic>
          <a:graphicData uri="http://schemas.openxmlformats.org/presentationml/2006/ole">
            <p:oleObj spid="_x0000_s19459" name="Формула" r:id="rId4" imgW="914400" imgH="393480" progId="Equation.3">
              <p:embed/>
            </p:oleObj>
          </a:graphicData>
        </a:graphic>
      </p:graphicFrame>
      <p:graphicFrame>
        <p:nvGraphicFramePr>
          <p:cNvPr id="54288" name="Object 1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3635375" y="1700213"/>
          <a:ext cx="603250" cy="935037"/>
        </p:xfrm>
        <a:graphic>
          <a:graphicData uri="http://schemas.openxmlformats.org/presentationml/2006/ole">
            <p:oleObj spid="_x0000_s19460" name="Формула" r:id="rId5" imgW="114120" imgH="177480" progId="Equation.3">
              <p:embed/>
            </p:oleObj>
          </a:graphicData>
        </a:graphic>
      </p:graphicFrame>
      <p:graphicFrame>
        <p:nvGraphicFramePr>
          <p:cNvPr id="12294" name="Object 13"/>
          <p:cNvGraphicFramePr>
            <a:graphicFrameLocks noChangeAspect="1"/>
          </p:cNvGraphicFramePr>
          <p:nvPr/>
        </p:nvGraphicFramePr>
        <p:xfrm>
          <a:off x="2449513" y="4221163"/>
          <a:ext cx="3957637" cy="1728787"/>
        </p:xfrm>
        <a:graphic>
          <a:graphicData uri="http://schemas.openxmlformats.org/presentationml/2006/ole">
            <p:oleObj spid="_x0000_s19461" name="Формула" r:id="rId6" imgW="901440" imgH="393480" progId="Equation.3">
              <p:embed/>
            </p:oleObj>
          </a:graphicData>
        </a:graphic>
      </p:graphicFrame>
      <p:graphicFrame>
        <p:nvGraphicFramePr>
          <p:cNvPr id="54290" name="Object 18"/>
          <p:cNvGraphicFramePr>
            <a:graphicFrameLocks noChangeAspect="1"/>
          </p:cNvGraphicFramePr>
          <p:nvPr>
            <p:ph sz="quarter" idx="4294967295"/>
          </p:nvPr>
        </p:nvGraphicFramePr>
        <p:xfrm>
          <a:off x="7596188" y="1917700"/>
          <a:ext cx="863600" cy="862013"/>
        </p:xfrm>
        <a:graphic>
          <a:graphicData uri="http://schemas.openxmlformats.org/presentationml/2006/ole">
            <p:oleObj spid="_x0000_s19462" name="Формула" r:id="rId7" imgW="177480" imgH="177480" progId="Equation.3">
              <p:embed/>
            </p:oleObj>
          </a:graphicData>
        </a:graphic>
      </p:graphicFrame>
      <p:graphicFrame>
        <p:nvGraphicFramePr>
          <p:cNvPr id="54292" name="Object 20"/>
          <p:cNvGraphicFramePr>
            <a:graphicFrameLocks noChangeAspect="1"/>
          </p:cNvGraphicFramePr>
          <p:nvPr/>
        </p:nvGraphicFramePr>
        <p:xfrm>
          <a:off x="5364163" y="4221163"/>
          <a:ext cx="792162" cy="792162"/>
        </p:xfrm>
        <a:graphic>
          <a:graphicData uri="http://schemas.openxmlformats.org/presentationml/2006/ole">
            <p:oleObj spid="_x0000_s19463" name="Формула" r:id="rId8" imgW="164880" imgH="1648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1600201"/>
            <a:ext cx="129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10%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2514600"/>
            <a:ext cx="129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2</a:t>
            </a:r>
            <a:r>
              <a:rPr lang="ru-RU" sz="3200" dirty="0" smtClean="0">
                <a:solidFill>
                  <a:srgbClr val="00B050"/>
                </a:solidFill>
              </a:rPr>
              <a:t>0%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3276600"/>
            <a:ext cx="129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25%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962400"/>
            <a:ext cx="129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50%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4648200"/>
            <a:ext cx="129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75%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5105400"/>
            <a:ext cx="1295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100%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228600"/>
            <a:ext cx="30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1</a:t>
            </a:r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10668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1 </a:t>
            </a:r>
            <a:r>
              <a:rPr lang="ru-RU" sz="2400" dirty="0" smtClean="0"/>
              <a:t>10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2057400"/>
            <a:ext cx="3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/>
              <a:t>3</a:t>
            </a:r>
            <a:r>
              <a:rPr lang="ru-RU" sz="2400" u="sng" dirty="0" smtClean="0"/>
              <a:t> </a:t>
            </a:r>
            <a:r>
              <a:rPr lang="ru-RU" sz="2400" dirty="0"/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3048000"/>
            <a:ext cx="3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1 </a:t>
            </a:r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943600" y="39624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1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4419600"/>
            <a:ext cx="3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1 </a:t>
            </a:r>
            <a:r>
              <a:rPr lang="ru-RU" sz="2400" dirty="0"/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2286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№3  Сопоставьте: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2461E-6 C 0.00816 -0.07655 0.01649 -0.1531 0.05903 -0.15772 C 0.10156 -0.16235 0.19236 -0.04301 0.25486 -0.02821 C 0.31736 -0.01341 0.40278 -0.05388 0.43351 -0.06938 " pathEditMode="relative" ptsTypes="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1.70213E-6 C 0.04254 -0.02197 0.08508 -0.04371 0.15504 -0.05805 C 0.22501 -0.07238 0.37709 -0.08973 0.4198 -0.08626 C 0.46251 -0.08279 0.43942 -0.06429 0.41129 -0.03746 C 0.38317 -0.01064 0.24879 0.0562 0.2507 0.07516 C 0.25261 0.09413 0.33751 0.08557 0.42258 0.07701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9306E-7 C 0.05799 0.00925 0.11615 0.01873 0.18889 0.04903 C 0.26181 0.07932 0.39549 0.1605 0.4375 0.18154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023 C 0.09375 0.0111 0.18768 0.02289 0.22205 -0.02105 C 0.2566 -0.06499 0.2066 -0.19681 0.20677 -0.26388 C 0.20695 -0.33118 0.21059 -0.38761 0.22344 -0.42415 C 0.23629 -0.46092 0.27014 -0.48312 0.28368 -0.48428 C 0.2974 -0.48543 0.29775 -0.42785 0.30556 -0.43155 C 0.31337 -0.43525 0.31719 -0.48821 0.33004 -0.50717 C 0.34289 -0.52591 0.3717 -0.5414 0.38264 -0.54464 C 0.39341 -0.54788 0.38941 -0.52521 0.39549 -0.52591 C 0.40157 -0.5266 0.41146 -0.54556 0.41997 -0.54834 C 0.42813 -0.55111 0.44219 -0.54394 0.44584 -0.54279 " pathEditMode="relative" rAng="0" ptsTypes="aaaaaaaaa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-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23682E-6 C 0.08021 -0.00485 0.16042 -0.00925 0.20851 -0.03191 C 0.25677 -0.05434 0.27309 -0.08556 0.28941 -0.13644 C 0.30573 -0.18709 0.29028 -0.29694 0.30677 -0.33533 C 0.32309 -0.37349 0.37379 -0.36147 0.3875 -0.36702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7.67808E-7 C 0.08646 -0.02105 0.17309 -0.04186 0.23924 -0.07077 C 0.30521 -0.09968 0.37066 -0.15634 0.39583 -0.17368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76200"/>
            <a:ext cx="9143999" cy="533399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№4</a:t>
            </a:r>
          </a:p>
          <a:p>
            <a:pPr algn="ctr">
              <a:buFontTx/>
              <a:buNone/>
            </a:pPr>
            <a:r>
              <a:rPr lang="ru-RU" sz="3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Найди </a:t>
            </a:r>
            <a:r>
              <a:rPr lang="ru-RU" sz="3600" i="1" dirty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ошибку:</a:t>
            </a:r>
          </a:p>
          <a:p>
            <a:pPr algn="ctr"/>
            <a:endParaRPr lang="ru-RU" sz="3600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685800" y="1219200"/>
            <a:ext cx="7977188" cy="1447800"/>
          </a:xfrm>
        </p:spPr>
        <p:txBody>
          <a:bodyPr/>
          <a:lstStyle/>
          <a:p>
            <a:pPr algn="r">
              <a:buFontTx/>
              <a:buNone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</a:p>
        </p:txBody>
      </p:sp>
      <p:graphicFrame>
        <p:nvGraphicFramePr>
          <p:cNvPr id="7173" name="Object 9"/>
          <p:cNvGraphicFramePr>
            <a:graphicFrameLocks noChangeAspect="1"/>
          </p:cNvGraphicFramePr>
          <p:nvPr/>
        </p:nvGraphicFramePr>
        <p:xfrm>
          <a:off x="4652963" y="2401888"/>
          <a:ext cx="114300" cy="215900"/>
        </p:xfrm>
        <a:graphic>
          <a:graphicData uri="http://schemas.openxmlformats.org/presentationml/2006/ole">
            <p:oleObj spid="_x0000_s17410" name="Формула" r:id="rId3" imgW="114120" imgH="215640" progId="Equation.3">
              <p:embed/>
            </p:oleObj>
          </a:graphicData>
        </a:graphic>
      </p:graphicFrame>
      <p:sp>
        <p:nvSpPr>
          <p:cNvPr id="717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7175" name="Rectangle 1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717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>
              <a:latin typeface="Tahoma" pitchFamily="34" charset="0"/>
            </a:endParaRPr>
          </a:p>
        </p:txBody>
      </p:sp>
      <p:graphicFrame>
        <p:nvGraphicFramePr>
          <p:cNvPr id="7177" name="Object 57"/>
          <p:cNvGraphicFramePr>
            <a:graphicFrameLocks noChangeAspect="1"/>
          </p:cNvGraphicFramePr>
          <p:nvPr/>
        </p:nvGraphicFramePr>
        <p:xfrm>
          <a:off x="225425" y="1285875"/>
          <a:ext cx="5711825" cy="1341438"/>
        </p:xfrm>
        <a:graphic>
          <a:graphicData uri="http://schemas.openxmlformats.org/presentationml/2006/ole">
            <p:oleObj spid="_x0000_s17411" name="Формула" r:id="rId4" imgW="1726920" imgH="558720" progId="Equation.3">
              <p:embed/>
            </p:oleObj>
          </a:graphicData>
        </a:graphic>
      </p:graphicFrame>
      <p:graphicFrame>
        <p:nvGraphicFramePr>
          <p:cNvPr id="7178" name="Object 58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934075" y="1285875"/>
          <a:ext cx="288925" cy="600075"/>
        </p:xfrm>
        <a:graphic>
          <a:graphicData uri="http://schemas.openxmlformats.org/presentationml/2006/ole">
            <p:oleObj spid="_x0000_s17412" name="Формула" r:id="rId5" imgW="114120" imgH="63360" progId="Equation.3">
              <p:embed/>
            </p:oleObj>
          </a:graphicData>
        </a:graphic>
      </p:graphicFrame>
      <p:graphicFrame>
        <p:nvGraphicFramePr>
          <p:cNvPr id="7179" name="Object 59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364288" y="1357313"/>
          <a:ext cx="2179637" cy="1131887"/>
        </p:xfrm>
        <a:graphic>
          <a:graphicData uri="http://schemas.openxmlformats.org/presentationml/2006/ole">
            <p:oleObj spid="_x0000_s17413" name="Формула" r:id="rId6" imgW="736560" imgH="380880" progId="Equation.3">
              <p:embed/>
            </p:oleObj>
          </a:graphicData>
        </a:graphic>
      </p:graphicFrame>
      <p:graphicFrame>
        <p:nvGraphicFramePr>
          <p:cNvPr id="7180" name="Object 60"/>
          <p:cNvGraphicFramePr>
            <a:graphicFrameLocks noChangeAspect="1"/>
          </p:cNvGraphicFramePr>
          <p:nvPr/>
        </p:nvGraphicFramePr>
        <p:xfrm>
          <a:off x="0" y="4221163"/>
          <a:ext cx="765175" cy="876300"/>
        </p:xfrm>
        <a:graphic>
          <a:graphicData uri="http://schemas.openxmlformats.org/presentationml/2006/ole">
            <p:oleObj spid="_x0000_s17414" name="Формула" r:id="rId7" imgW="177480" imgH="203040" progId="Equation.3">
              <p:embed/>
            </p:oleObj>
          </a:graphicData>
        </a:graphic>
      </p:graphicFrame>
      <p:graphicFrame>
        <p:nvGraphicFramePr>
          <p:cNvPr id="7181" name="Object 61"/>
          <p:cNvGraphicFramePr>
            <a:graphicFrameLocks noChangeAspect="1"/>
          </p:cNvGraphicFramePr>
          <p:nvPr/>
        </p:nvGraphicFramePr>
        <p:xfrm>
          <a:off x="1014413" y="3373438"/>
          <a:ext cx="6272212" cy="2032000"/>
        </p:xfrm>
        <a:graphic>
          <a:graphicData uri="http://schemas.openxmlformats.org/presentationml/2006/ole">
            <p:oleObj spid="_x0000_s17415" name="Формула" r:id="rId8" imgW="1663560" imgH="11430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057400" y="1600200"/>
            <a:ext cx="1600200" cy="1371600"/>
          </a:xfrm>
          <a:prstGeom prst="actionButtonBlank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№528</a:t>
            </a:r>
          </a:p>
        </p:txBody>
      </p:sp>
      <p:sp>
        <p:nvSpPr>
          <p:cNvPr id="205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057400" y="3886200"/>
            <a:ext cx="1600200" cy="1371600"/>
          </a:xfrm>
          <a:prstGeom prst="actionButtonBlank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№526</a:t>
            </a:r>
          </a:p>
        </p:txBody>
      </p:sp>
      <p:sp>
        <p:nvSpPr>
          <p:cNvPr id="205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600200"/>
            <a:ext cx="1600200" cy="1371600"/>
          </a:xfrm>
          <a:prstGeom prst="actionButtonBlank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accent2"/>
                </a:solidFill>
              </a:rPr>
              <a:t>№496</a:t>
            </a:r>
          </a:p>
        </p:txBody>
      </p:sp>
      <p:sp>
        <p:nvSpPr>
          <p:cNvPr id="2056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886200"/>
            <a:ext cx="1600200" cy="1371600"/>
          </a:xfrm>
          <a:prstGeom prst="actionButtonBlank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accent2"/>
                </a:solidFill>
              </a:rPr>
              <a:t>№435</a:t>
            </a:r>
          </a:p>
        </p:txBody>
      </p:sp>
      <p:sp>
        <p:nvSpPr>
          <p:cNvPr id="2057" name="AutoShape 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0" y="2819400"/>
            <a:ext cx="1600200" cy="1371600"/>
          </a:xfrm>
          <a:prstGeom prst="actionButtonBlank">
            <a:avLst/>
          </a:prstGeom>
          <a:blipFill>
            <a:blip r:embed="rId3"/>
            <a:tile tx="0" ty="0" sx="100000" sy="100000" flip="none" algn="tl"/>
          </a:blip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№499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задач:</a:t>
            </a:r>
            <a:endParaRPr lang="ru-RU" sz="4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Почтовая бумага"/>
          <p:cNvSpPr>
            <a:spLocks noChangeArrowheads="1"/>
          </p:cNvSpPr>
          <p:nvPr/>
        </p:nvSpPr>
        <p:spPr bwMode="auto">
          <a:xfrm>
            <a:off x="0" y="2514600"/>
            <a:ext cx="9144000" cy="43434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5486400" y="2438400"/>
            <a:ext cx="2895600" cy="838200"/>
            <a:chOff x="3456" y="1536"/>
            <a:chExt cx="1824" cy="528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3456" y="1632"/>
              <a:ext cx="1776" cy="432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3456" y="1536"/>
              <a:ext cx="1824" cy="96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4080" y="1632"/>
              <a:ext cx="576" cy="1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chemeClr val="bg1"/>
                  </a:solidFill>
                </a:rPr>
                <a:t>рынок</a:t>
              </a: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3984" y="1872"/>
              <a:ext cx="720" cy="192"/>
            </a:xfrm>
            <a:prstGeom prst="rect">
              <a:avLst/>
            </a:prstGeom>
            <a:solidFill>
              <a:srgbClr val="7D472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80" name="Group 8"/>
          <p:cNvGrpSpPr>
            <a:grpSpLocks/>
          </p:cNvGrpSpPr>
          <p:nvPr/>
        </p:nvGrpSpPr>
        <p:grpSpPr bwMode="auto">
          <a:xfrm>
            <a:off x="2743200" y="1371600"/>
            <a:ext cx="1905000" cy="1828800"/>
            <a:chOff x="2112" y="864"/>
            <a:chExt cx="1200" cy="1152"/>
          </a:xfrm>
        </p:grpSpPr>
        <p:sp>
          <p:nvSpPr>
            <p:cNvPr id="3081" name="Rectangle 9" descr="Горизонтальный кирпич"/>
            <p:cNvSpPr>
              <a:spLocks noChangeArrowheads="1"/>
            </p:cNvSpPr>
            <p:nvPr/>
          </p:nvSpPr>
          <p:spPr bwMode="auto">
            <a:xfrm>
              <a:off x="2112" y="1200"/>
              <a:ext cx="1200" cy="816"/>
            </a:xfrm>
            <a:prstGeom prst="rect">
              <a:avLst/>
            </a:prstGeom>
            <a:pattFill prst="horzBrick">
              <a:fgClr>
                <a:schemeClr val="bg2"/>
              </a:fgClr>
              <a:bgClr>
                <a:srgbClr val="EAEAEA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2496" y="1728"/>
              <a:ext cx="240" cy="288"/>
            </a:xfrm>
            <a:prstGeom prst="rect">
              <a:avLst/>
            </a:prstGeom>
            <a:solidFill>
              <a:srgbClr val="7D472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2112" y="864"/>
              <a:ext cx="1200" cy="336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2112" y="1200"/>
              <a:ext cx="1200" cy="1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>
                  <a:solidFill>
                    <a:schemeClr val="bg1"/>
                  </a:solidFill>
                </a:rPr>
                <a:t>столовая</a:t>
              </a: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2880" y="1632"/>
              <a:ext cx="144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3120" y="1632"/>
              <a:ext cx="144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2256" y="1632"/>
              <a:ext cx="144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57200" y="1981200"/>
            <a:ext cx="1981200" cy="1447800"/>
            <a:chOff x="1008" y="990"/>
            <a:chExt cx="1824" cy="1506"/>
          </a:xfrm>
        </p:grpSpPr>
        <p:grpSp>
          <p:nvGrpSpPr>
            <p:cNvPr id="3089" name="Group 17"/>
            <p:cNvGrpSpPr>
              <a:grpSpLocks/>
            </p:cNvGrpSpPr>
            <p:nvPr/>
          </p:nvGrpSpPr>
          <p:grpSpPr bwMode="auto">
            <a:xfrm rot="3345979">
              <a:off x="1740" y="1572"/>
              <a:ext cx="480" cy="504"/>
              <a:chOff x="1152" y="528"/>
              <a:chExt cx="1008" cy="960"/>
            </a:xfrm>
          </p:grpSpPr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1" name="AutoShape 19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2" name="AutoShape 20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AutoShape 21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4" name="AutoShape 22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5" name="AutoShape 23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6" name="AutoShape 24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097" name="Group 25"/>
            <p:cNvGrpSpPr>
              <a:grpSpLocks/>
            </p:cNvGrpSpPr>
            <p:nvPr/>
          </p:nvGrpSpPr>
          <p:grpSpPr bwMode="auto">
            <a:xfrm rot="-1394182">
              <a:off x="1056" y="1488"/>
              <a:ext cx="480" cy="504"/>
              <a:chOff x="1152" y="528"/>
              <a:chExt cx="1008" cy="960"/>
            </a:xfrm>
          </p:grpSpPr>
          <p:sp>
            <p:nvSpPr>
              <p:cNvPr id="3098" name="Oval 26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9" name="AutoShape 27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0" name="AutoShape 28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1" name="AutoShape 29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2" name="AutoShape 30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3" name="AutoShape 31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4" name="AutoShape 32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05" name="Group 33"/>
            <p:cNvGrpSpPr>
              <a:grpSpLocks/>
            </p:cNvGrpSpPr>
            <p:nvPr/>
          </p:nvGrpSpPr>
          <p:grpSpPr bwMode="auto">
            <a:xfrm rot="4291637">
              <a:off x="1285" y="1175"/>
              <a:ext cx="408" cy="408"/>
              <a:chOff x="1152" y="528"/>
              <a:chExt cx="1008" cy="960"/>
            </a:xfrm>
          </p:grpSpPr>
          <p:sp>
            <p:nvSpPr>
              <p:cNvPr id="3106" name="Oval 34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7" name="AutoShape 35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8" name="AutoShape 36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9" name="AutoShape 37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0" name="AutoShape 38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1" name="AutoShape 39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2" name="AutoShape 40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13" name="Group 41"/>
            <p:cNvGrpSpPr>
              <a:grpSpLocks/>
            </p:cNvGrpSpPr>
            <p:nvPr/>
          </p:nvGrpSpPr>
          <p:grpSpPr bwMode="auto">
            <a:xfrm rot="-1394182">
              <a:off x="1728" y="1296"/>
              <a:ext cx="408" cy="408"/>
              <a:chOff x="1152" y="528"/>
              <a:chExt cx="1008" cy="960"/>
            </a:xfrm>
          </p:grpSpPr>
          <p:sp>
            <p:nvSpPr>
              <p:cNvPr id="3114" name="Oval 42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5" name="AutoShape 43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6" name="AutoShape 44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7" name="AutoShape 45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8" name="AutoShape 46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9" name="AutoShape 47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0" name="AutoShape 48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1" name="Group 49"/>
            <p:cNvGrpSpPr>
              <a:grpSpLocks/>
            </p:cNvGrpSpPr>
            <p:nvPr/>
          </p:nvGrpSpPr>
          <p:grpSpPr bwMode="auto">
            <a:xfrm rot="-1394182">
              <a:off x="1370" y="1525"/>
              <a:ext cx="480" cy="504"/>
              <a:chOff x="1152" y="528"/>
              <a:chExt cx="1008" cy="960"/>
            </a:xfrm>
          </p:grpSpPr>
          <p:sp>
            <p:nvSpPr>
              <p:cNvPr id="3122" name="Oval 50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3" name="AutoShape 51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4" name="AutoShape 52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5" name="AutoShape 53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6" name="AutoShape 54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7" name="AutoShape 55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8" name="AutoShape 56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29" name="Group 57"/>
            <p:cNvGrpSpPr>
              <a:grpSpLocks/>
            </p:cNvGrpSpPr>
            <p:nvPr/>
          </p:nvGrpSpPr>
          <p:grpSpPr bwMode="auto">
            <a:xfrm rot="3345979">
              <a:off x="1632" y="1536"/>
              <a:ext cx="480" cy="504"/>
              <a:chOff x="1152" y="528"/>
              <a:chExt cx="1008" cy="960"/>
            </a:xfrm>
          </p:grpSpPr>
          <p:sp>
            <p:nvSpPr>
              <p:cNvPr id="3130" name="Oval 58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1" name="AutoShape 59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2" name="AutoShape 60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3" name="AutoShape 61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4" name="AutoShape 62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5" name="AutoShape 63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6" name="AutoShape 64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137" name="Rectangle 65"/>
            <p:cNvSpPr>
              <a:spLocks noChangeArrowheads="1"/>
            </p:cNvSpPr>
            <p:nvPr/>
          </p:nvSpPr>
          <p:spPr bwMode="auto">
            <a:xfrm>
              <a:off x="1008" y="1776"/>
              <a:ext cx="1248" cy="7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27т.</a:t>
              </a:r>
            </a:p>
          </p:txBody>
        </p:sp>
        <p:grpSp>
          <p:nvGrpSpPr>
            <p:cNvPr id="3138" name="Group 66"/>
            <p:cNvGrpSpPr>
              <a:grpSpLocks/>
            </p:cNvGrpSpPr>
            <p:nvPr/>
          </p:nvGrpSpPr>
          <p:grpSpPr bwMode="auto">
            <a:xfrm rot="4291637">
              <a:off x="1548" y="990"/>
              <a:ext cx="384" cy="384"/>
              <a:chOff x="1152" y="528"/>
              <a:chExt cx="1008" cy="960"/>
            </a:xfrm>
          </p:grpSpPr>
          <p:sp>
            <p:nvSpPr>
              <p:cNvPr id="3139" name="Oval 67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0" name="AutoShape 68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1" name="AutoShape 69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2" name="AutoShape 70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3" name="AutoShape 71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4" name="AutoShape 72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5" name="AutoShape 73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46" name="Group 74"/>
            <p:cNvGrpSpPr>
              <a:grpSpLocks/>
            </p:cNvGrpSpPr>
            <p:nvPr/>
          </p:nvGrpSpPr>
          <p:grpSpPr bwMode="auto">
            <a:xfrm rot="4291637">
              <a:off x="1536" y="1248"/>
              <a:ext cx="288" cy="288"/>
              <a:chOff x="1152" y="528"/>
              <a:chExt cx="1008" cy="960"/>
            </a:xfrm>
          </p:grpSpPr>
          <p:sp>
            <p:nvSpPr>
              <p:cNvPr id="3147" name="Oval 75"/>
              <p:cNvSpPr>
                <a:spLocks noChangeArrowheads="1"/>
              </p:cNvSpPr>
              <p:nvPr/>
            </p:nvSpPr>
            <p:spPr bwMode="auto">
              <a:xfrm>
                <a:off x="1152" y="528"/>
                <a:ext cx="1008" cy="96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8" name="AutoShape 76"/>
              <p:cNvSpPr>
                <a:spLocks noChangeArrowheads="1"/>
              </p:cNvSpPr>
              <p:nvPr/>
            </p:nvSpPr>
            <p:spPr bwMode="auto">
              <a:xfrm>
                <a:off x="1248" y="576"/>
                <a:ext cx="288" cy="912"/>
              </a:xfrm>
              <a:prstGeom prst="moon">
                <a:avLst>
                  <a:gd name="adj" fmla="val 28472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9" name="AutoShape 77"/>
              <p:cNvSpPr>
                <a:spLocks noChangeArrowheads="1"/>
              </p:cNvSpPr>
              <p:nvPr/>
            </p:nvSpPr>
            <p:spPr bwMode="auto">
              <a:xfrm>
                <a:off x="1392" y="528"/>
                <a:ext cx="240" cy="960"/>
              </a:xfrm>
              <a:prstGeom prst="moon">
                <a:avLst>
                  <a:gd name="adj" fmla="val 55833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0" name="AutoShape 78"/>
              <p:cNvSpPr>
                <a:spLocks noChangeArrowheads="1"/>
              </p:cNvSpPr>
              <p:nvPr/>
            </p:nvSpPr>
            <p:spPr bwMode="auto">
              <a:xfrm>
                <a:off x="1152" y="576"/>
                <a:ext cx="336" cy="864"/>
              </a:xfrm>
              <a:prstGeom prst="moon">
                <a:avLst>
                  <a:gd name="adj" fmla="val 9375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1" name="AutoShape 79"/>
              <p:cNvSpPr>
                <a:spLocks noChangeArrowheads="1"/>
              </p:cNvSpPr>
              <p:nvPr/>
            </p:nvSpPr>
            <p:spPr bwMode="auto">
              <a:xfrm flipH="1">
                <a:off x="1632" y="528"/>
                <a:ext cx="240" cy="960"/>
              </a:xfrm>
              <a:prstGeom prst="moon">
                <a:avLst>
                  <a:gd name="adj" fmla="val 5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2" name="AutoShape 80"/>
              <p:cNvSpPr>
                <a:spLocks noChangeArrowheads="1"/>
              </p:cNvSpPr>
              <p:nvPr/>
            </p:nvSpPr>
            <p:spPr bwMode="auto">
              <a:xfrm flipH="1">
                <a:off x="1776" y="576"/>
                <a:ext cx="240" cy="864"/>
              </a:xfrm>
              <a:prstGeom prst="moon">
                <a:avLst>
                  <a:gd name="adj" fmla="val 32917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3" name="AutoShape 81"/>
              <p:cNvSpPr>
                <a:spLocks noChangeArrowheads="1"/>
              </p:cNvSpPr>
              <p:nvPr/>
            </p:nvSpPr>
            <p:spPr bwMode="auto">
              <a:xfrm flipH="1">
                <a:off x="1920" y="624"/>
                <a:ext cx="240" cy="768"/>
              </a:xfrm>
              <a:prstGeom prst="moon">
                <a:avLst>
                  <a:gd name="adj" fmla="val 18750"/>
                </a:avLst>
              </a:prstGeom>
              <a:solidFill>
                <a:srgbClr val="00CC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154" name="AutoShape 82"/>
            <p:cNvSpPr>
              <a:spLocks noChangeArrowheads="1"/>
            </p:cNvSpPr>
            <p:nvPr/>
          </p:nvSpPr>
          <p:spPr bwMode="auto">
            <a:xfrm flipH="1">
              <a:off x="2304" y="1776"/>
              <a:ext cx="528" cy="720"/>
            </a:xfrm>
            <a:prstGeom prst="flowChartPunchedCard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5294"/>
                    <a:invGamma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5" name="AutoShape 83"/>
            <p:cNvSpPr>
              <a:spLocks noChangeArrowheads="1"/>
            </p:cNvSpPr>
            <p:nvPr/>
          </p:nvSpPr>
          <p:spPr bwMode="auto">
            <a:xfrm flipH="1">
              <a:off x="2496" y="1824"/>
              <a:ext cx="240" cy="240"/>
            </a:xfrm>
            <a:prstGeom prst="flowChartPunchedCard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6" name="Freeform 84"/>
            <p:cNvSpPr>
              <a:spLocks/>
            </p:cNvSpPr>
            <p:nvPr/>
          </p:nvSpPr>
          <p:spPr bwMode="auto">
            <a:xfrm>
              <a:off x="2352" y="1776"/>
              <a:ext cx="432" cy="72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0" y="576"/>
                </a:cxn>
                <a:cxn ang="0">
                  <a:pos x="213" y="583"/>
                </a:cxn>
                <a:cxn ang="0">
                  <a:pos x="267" y="706"/>
                </a:cxn>
                <a:cxn ang="0">
                  <a:pos x="432" y="720"/>
                </a:cxn>
                <a:cxn ang="0">
                  <a:pos x="432" y="192"/>
                </a:cxn>
                <a:cxn ang="0">
                  <a:pos x="432" y="144"/>
                </a:cxn>
                <a:cxn ang="0">
                  <a:pos x="384" y="48"/>
                </a:cxn>
                <a:cxn ang="0">
                  <a:pos x="336" y="0"/>
                </a:cxn>
                <a:cxn ang="0">
                  <a:pos x="0" y="48"/>
                </a:cxn>
              </a:cxnLst>
              <a:rect l="0" t="0" r="r" b="b"/>
              <a:pathLst>
                <a:path w="432" h="720">
                  <a:moveTo>
                    <a:pt x="0" y="48"/>
                  </a:moveTo>
                  <a:lnTo>
                    <a:pt x="0" y="384"/>
                  </a:lnTo>
                  <a:lnTo>
                    <a:pt x="0" y="576"/>
                  </a:lnTo>
                  <a:cubicBezTo>
                    <a:pt x="72" y="558"/>
                    <a:pt x="142" y="559"/>
                    <a:pt x="213" y="583"/>
                  </a:cubicBezTo>
                  <a:cubicBezTo>
                    <a:pt x="261" y="631"/>
                    <a:pt x="267" y="639"/>
                    <a:pt x="267" y="706"/>
                  </a:cubicBezTo>
                  <a:lnTo>
                    <a:pt x="432" y="720"/>
                  </a:lnTo>
                  <a:lnTo>
                    <a:pt x="432" y="192"/>
                  </a:lnTo>
                  <a:lnTo>
                    <a:pt x="432" y="144"/>
                  </a:lnTo>
                  <a:lnTo>
                    <a:pt x="384" y="48"/>
                  </a:lnTo>
                  <a:lnTo>
                    <a:pt x="336" y="0"/>
                  </a:lnTo>
                  <a:lnTo>
                    <a:pt x="0" y="48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57" name="Group 85"/>
          <p:cNvGrpSpPr>
            <a:grpSpLocks/>
          </p:cNvGrpSpPr>
          <p:nvPr/>
        </p:nvGrpSpPr>
        <p:grpSpPr bwMode="auto">
          <a:xfrm>
            <a:off x="1905000" y="3352800"/>
            <a:ext cx="304800" cy="304800"/>
            <a:chOff x="2304" y="816"/>
            <a:chExt cx="912" cy="864"/>
          </a:xfrm>
        </p:grpSpPr>
        <p:sp>
          <p:nvSpPr>
            <p:cNvPr id="3158" name="Oval 86"/>
            <p:cNvSpPr>
              <a:spLocks noChangeArrowheads="1"/>
            </p:cNvSpPr>
            <p:nvPr/>
          </p:nvSpPr>
          <p:spPr bwMode="auto">
            <a:xfrm>
              <a:off x="2304" y="816"/>
              <a:ext cx="912" cy="86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9" name="Oval 87"/>
            <p:cNvSpPr>
              <a:spLocks noChangeArrowheads="1"/>
            </p:cNvSpPr>
            <p:nvPr/>
          </p:nvSpPr>
          <p:spPr bwMode="auto">
            <a:xfrm>
              <a:off x="2496" y="1008"/>
              <a:ext cx="528" cy="528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1843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0" name="Oval 88"/>
            <p:cNvSpPr>
              <a:spLocks noChangeArrowheads="1"/>
            </p:cNvSpPr>
            <p:nvPr/>
          </p:nvSpPr>
          <p:spPr bwMode="auto">
            <a:xfrm>
              <a:off x="2592" y="1104"/>
              <a:ext cx="336" cy="336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61" name="Group 89"/>
          <p:cNvGrpSpPr>
            <a:grpSpLocks/>
          </p:cNvGrpSpPr>
          <p:nvPr/>
        </p:nvGrpSpPr>
        <p:grpSpPr bwMode="auto">
          <a:xfrm>
            <a:off x="685800" y="3352800"/>
            <a:ext cx="304800" cy="304800"/>
            <a:chOff x="2304" y="816"/>
            <a:chExt cx="912" cy="864"/>
          </a:xfrm>
        </p:grpSpPr>
        <p:sp>
          <p:nvSpPr>
            <p:cNvPr id="3162" name="Oval 90"/>
            <p:cNvSpPr>
              <a:spLocks noChangeArrowheads="1"/>
            </p:cNvSpPr>
            <p:nvPr/>
          </p:nvSpPr>
          <p:spPr bwMode="auto">
            <a:xfrm>
              <a:off x="2304" y="816"/>
              <a:ext cx="912" cy="864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3" name="Oval 91"/>
            <p:cNvSpPr>
              <a:spLocks noChangeArrowheads="1"/>
            </p:cNvSpPr>
            <p:nvPr/>
          </p:nvSpPr>
          <p:spPr bwMode="auto">
            <a:xfrm>
              <a:off x="2496" y="1008"/>
              <a:ext cx="528" cy="528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1843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4" name="Oval 92"/>
            <p:cNvSpPr>
              <a:spLocks noChangeArrowheads="1"/>
            </p:cNvSpPr>
            <p:nvPr/>
          </p:nvSpPr>
          <p:spPr bwMode="auto">
            <a:xfrm>
              <a:off x="2592" y="1104"/>
              <a:ext cx="336" cy="336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65" name="Text Box 93"/>
          <p:cNvSpPr txBox="1">
            <a:spLocks noChangeArrowheads="1"/>
          </p:cNvSpPr>
          <p:nvPr/>
        </p:nvSpPr>
        <p:spPr bwMode="auto">
          <a:xfrm>
            <a:off x="3505200" y="304800"/>
            <a:ext cx="45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u="sng"/>
              <a:t>2</a:t>
            </a:r>
            <a:r>
              <a:rPr lang="ru-RU" sz="2800"/>
              <a:t> 9</a:t>
            </a:r>
          </a:p>
        </p:txBody>
      </p:sp>
      <p:sp>
        <p:nvSpPr>
          <p:cNvPr id="3166" name="Text Box 94"/>
          <p:cNvSpPr txBox="1">
            <a:spLocks noChangeArrowheads="1"/>
          </p:cNvSpPr>
          <p:nvPr/>
        </p:nvSpPr>
        <p:spPr bwMode="auto">
          <a:xfrm>
            <a:off x="6705600" y="1447800"/>
            <a:ext cx="45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u="sng"/>
              <a:t>6</a:t>
            </a:r>
            <a:r>
              <a:rPr lang="ru-RU" sz="2800"/>
              <a:t> 7</a:t>
            </a:r>
          </a:p>
        </p:txBody>
      </p:sp>
      <p:sp>
        <p:nvSpPr>
          <p:cNvPr id="98" name="Управляющая кнопка: назад 97">
            <a:hlinkClick r:id="rId4" action="ppaction://hlinksldjump" highlightClick="1"/>
          </p:cNvPr>
          <p:cNvSpPr/>
          <p:nvPr/>
        </p:nvSpPr>
        <p:spPr>
          <a:xfrm>
            <a:off x="0" y="5638800"/>
            <a:ext cx="1371600" cy="1219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3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0 L 0.50833 0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1.11111E-6 L 0.50834 -1.1111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1.11111E-6 L 0.50833 -1.11111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3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5" grpId="0"/>
      <p:bldP spid="31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3124200"/>
            <a:ext cx="9144000" cy="37338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2514600"/>
            <a:ext cx="5562600" cy="1905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581400" y="762000"/>
            <a:ext cx="1752600" cy="990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95800" y="990600"/>
            <a:ext cx="457200" cy="762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 rot="10800000">
            <a:off x="2971800" y="1752600"/>
            <a:ext cx="2895600" cy="762000"/>
          </a:xfrm>
          <a:prstGeom prst="flowChartMagneticDrum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295400" y="762000"/>
            <a:ext cx="2286000" cy="1752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3657600" y="17526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153" name="Group 9"/>
          <p:cNvGrpSpPr>
            <a:grpSpLocks/>
          </p:cNvGrpSpPr>
          <p:nvPr/>
        </p:nvGrpSpPr>
        <p:grpSpPr bwMode="auto">
          <a:xfrm>
            <a:off x="3657600" y="990600"/>
            <a:ext cx="860425" cy="652463"/>
            <a:chOff x="89" y="2256"/>
            <a:chExt cx="542" cy="411"/>
          </a:xfrm>
        </p:grpSpPr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89" y="2256"/>
              <a:ext cx="391" cy="411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364" y="891"/>
                </a:cxn>
                <a:cxn ang="0">
                  <a:pos x="871" y="864"/>
                </a:cxn>
                <a:cxn ang="0">
                  <a:pos x="960" y="775"/>
                </a:cxn>
                <a:cxn ang="0">
                  <a:pos x="988" y="734"/>
                </a:cxn>
                <a:cxn ang="0">
                  <a:pos x="994" y="713"/>
                </a:cxn>
                <a:cxn ang="0">
                  <a:pos x="1015" y="693"/>
                </a:cxn>
                <a:cxn ang="0">
                  <a:pos x="940" y="542"/>
                </a:cxn>
                <a:cxn ang="0">
                  <a:pos x="837" y="521"/>
                </a:cxn>
                <a:cxn ang="0">
                  <a:pos x="706" y="528"/>
                </a:cxn>
                <a:cxn ang="0">
                  <a:pos x="727" y="336"/>
                </a:cxn>
                <a:cxn ang="0">
                  <a:pos x="727" y="0"/>
                </a:cxn>
                <a:cxn ang="0">
                  <a:pos x="247" y="0"/>
                </a:cxn>
              </a:cxnLst>
              <a:rect l="0" t="0" r="r" b="b"/>
              <a:pathLst>
                <a:path w="1015" h="891">
                  <a:moveTo>
                    <a:pt x="247" y="0"/>
                  </a:moveTo>
                  <a:cubicBezTo>
                    <a:pt x="246" y="83"/>
                    <a:pt x="0" y="891"/>
                    <a:pt x="364" y="891"/>
                  </a:cubicBezTo>
                  <a:cubicBezTo>
                    <a:pt x="533" y="882"/>
                    <a:pt x="702" y="877"/>
                    <a:pt x="871" y="864"/>
                  </a:cubicBezTo>
                  <a:cubicBezTo>
                    <a:pt x="901" y="862"/>
                    <a:pt x="935" y="792"/>
                    <a:pt x="960" y="775"/>
                  </a:cubicBezTo>
                  <a:cubicBezTo>
                    <a:pt x="969" y="761"/>
                    <a:pt x="983" y="750"/>
                    <a:pt x="988" y="734"/>
                  </a:cubicBezTo>
                  <a:cubicBezTo>
                    <a:pt x="990" y="727"/>
                    <a:pt x="990" y="719"/>
                    <a:pt x="994" y="713"/>
                  </a:cubicBezTo>
                  <a:cubicBezTo>
                    <a:pt x="999" y="705"/>
                    <a:pt x="1015" y="693"/>
                    <a:pt x="1015" y="693"/>
                  </a:cubicBezTo>
                  <a:cubicBezTo>
                    <a:pt x="1004" y="623"/>
                    <a:pt x="1011" y="567"/>
                    <a:pt x="940" y="542"/>
                  </a:cubicBezTo>
                  <a:cubicBezTo>
                    <a:pt x="911" y="499"/>
                    <a:pt x="893" y="517"/>
                    <a:pt x="837" y="521"/>
                  </a:cubicBezTo>
                  <a:cubicBezTo>
                    <a:pt x="793" y="524"/>
                    <a:pt x="748" y="559"/>
                    <a:pt x="706" y="528"/>
                  </a:cubicBezTo>
                  <a:lnTo>
                    <a:pt x="727" y="336"/>
                  </a:lnTo>
                  <a:lnTo>
                    <a:pt x="727" y="0"/>
                  </a:lnTo>
                  <a:lnTo>
                    <a:pt x="24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3921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39216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auto">
            <a:xfrm rot="2054234">
              <a:off x="240" y="2256"/>
              <a:ext cx="391" cy="384"/>
            </a:xfrm>
            <a:custGeom>
              <a:avLst/>
              <a:gdLst/>
              <a:ahLst/>
              <a:cxnLst>
                <a:cxn ang="0">
                  <a:pos x="247" y="0"/>
                </a:cxn>
                <a:cxn ang="0">
                  <a:pos x="364" y="891"/>
                </a:cxn>
                <a:cxn ang="0">
                  <a:pos x="871" y="864"/>
                </a:cxn>
                <a:cxn ang="0">
                  <a:pos x="960" y="775"/>
                </a:cxn>
                <a:cxn ang="0">
                  <a:pos x="988" y="734"/>
                </a:cxn>
                <a:cxn ang="0">
                  <a:pos x="994" y="713"/>
                </a:cxn>
                <a:cxn ang="0">
                  <a:pos x="1015" y="693"/>
                </a:cxn>
                <a:cxn ang="0">
                  <a:pos x="940" y="542"/>
                </a:cxn>
                <a:cxn ang="0">
                  <a:pos x="837" y="521"/>
                </a:cxn>
                <a:cxn ang="0">
                  <a:pos x="706" y="528"/>
                </a:cxn>
                <a:cxn ang="0">
                  <a:pos x="727" y="336"/>
                </a:cxn>
                <a:cxn ang="0">
                  <a:pos x="727" y="0"/>
                </a:cxn>
                <a:cxn ang="0">
                  <a:pos x="247" y="0"/>
                </a:cxn>
              </a:cxnLst>
              <a:rect l="0" t="0" r="r" b="b"/>
              <a:pathLst>
                <a:path w="1015" h="891">
                  <a:moveTo>
                    <a:pt x="247" y="0"/>
                  </a:moveTo>
                  <a:cubicBezTo>
                    <a:pt x="246" y="83"/>
                    <a:pt x="0" y="891"/>
                    <a:pt x="364" y="891"/>
                  </a:cubicBezTo>
                  <a:cubicBezTo>
                    <a:pt x="533" y="882"/>
                    <a:pt x="702" y="877"/>
                    <a:pt x="871" y="864"/>
                  </a:cubicBezTo>
                  <a:cubicBezTo>
                    <a:pt x="901" y="862"/>
                    <a:pt x="935" y="792"/>
                    <a:pt x="960" y="775"/>
                  </a:cubicBezTo>
                  <a:cubicBezTo>
                    <a:pt x="969" y="761"/>
                    <a:pt x="983" y="750"/>
                    <a:pt x="988" y="734"/>
                  </a:cubicBezTo>
                  <a:cubicBezTo>
                    <a:pt x="990" y="727"/>
                    <a:pt x="990" y="719"/>
                    <a:pt x="994" y="713"/>
                  </a:cubicBezTo>
                  <a:cubicBezTo>
                    <a:pt x="999" y="705"/>
                    <a:pt x="1015" y="693"/>
                    <a:pt x="1015" y="693"/>
                  </a:cubicBezTo>
                  <a:cubicBezTo>
                    <a:pt x="1004" y="623"/>
                    <a:pt x="1011" y="567"/>
                    <a:pt x="940" y="542"/>
                  </a:cubicBezTo>
                  <a:cubicBezTo>
                    <a:pt x="911" y="499"/>
                    <a:pt x="893" y="517"/>
                    <a:pt x="837" y="521"/>
                  </a:cubicBezTo>
                  <a:cubicBezTo>
                    <a:pt x="793" y="524"/>
                    <a:pt x="748" y="559"/>
                    <a:pt x="706" y="528"/>
                  </a:cubicBezTo>
                  <a:lnTo>
                    <a:pt x="727" y="336"/>
                  </a:lnTo>
                  <a:lnTo>
                    <a:pt x="727" y="0"/>
                  </a:lnTo>
                  <a:lnTo>
                    <a:pt x="24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39216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39216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3733800" y="914400"/>
            <a:ext cx="762000" cy="762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505200" y="3505200"/>
            <a:ext cx="2438400" cy="1828800"/>
          </a:xfrm>
          <a:prstGeom prst="rect">
            <a:avLst/>
          </a:pr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PerspectiveRight"/>
            <a:lightRig rig="legacyFlat2" dir="t"/>
          </a:scene3d>
          <a:sp3d extrusionH="8874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ru-RU" sz="3200"/>
              <a:t>4300 пар</a:t>
            </a:r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762000" y="4419600"/>
            <a:ext cx="2514600" cy="1371600"/>
          </a:xfrm>
          <a:custGeom>
            <a:avLst/>
            <a:gdLst/>
            <a:ahLst/>
            <a:cxnLst>
              <a:cxn ang="0">
                <a:pos x="240" y="1008"/>
              </a:cxn>
              <a:cxn ang="0">
                <a:pos x="240" y="240"/>
              </a:cxn>
              <a:cxn ang="0">
                <a:pos x="0" y="240"/>
              </a:cxn>
              <a:cxn ang="0">
                <a:pos x="0" y="0"/>
              </a:cxn>
              <a:cxn ang="0">
                <a:pos x="1584" y="0"/>
              </a:cxn>
              <a:cxn ang="0">
                <a:pos x="1584" y="240"/>
              </a:cxn>
              <a:cxn ang="0">
                <a:pos x="1344" y="240"/>
              </a:cxn>
              <a:cxn ang="0">
                <a:pos x="1344" y="1008"/>
              </a:cxn>
              <a:cxn ang="0">
                <a:pos x="1104" y="1008"/>
              </a:cxn>
              <a:cxn ang="0">
                <a:pos x="1104" y="240"/>
              </a:cxn>
              <a:cxn ang="0">
                <a:pos x="624" y="240"/>
              </a:cxn>
              <a:cxn ang="0">
                <a:pos x="528" y="240"/>
              </a:cxn>
              <a:cxn ang="0">
                <a:pos x="528" y="1008"/>
              </a:cxn>
              <a:cxn ang="0">
                <a:pos x="240" y="1008"/>
              </a:cxn>
            </a:cxnLst>
            <a:rect l="0" t="0" r="r" b="b"/>
            <a:pathLst>
              <a:path w="1584" h="1008">
                <a:moveTo>
                  <a:pt x="240" y="1008"/>
                </a:moveTo>
                <a:lnTo>
                  <a:pt x="240" y="240"/>
                </a:lnTo>
                <a:lnTo>
                  <a:pt x="0" y="240"/>
                </a:lnTo>
                <a:lnTo>
                  <a:pt x="0" y="0"/>
                </a:lnTo>
                <a:lnTo>
                  <a:pt x="1584" y="0"/>
                </a:lnTo>
                <a:lnTo>
                  <a:pt x="1584" y="240"/>
                </a:lnTo>
                <a:lnTo>
                  <a:pt x="1344" y="240"/>
                </a:lnTo>
                <a:lnTo>
                  <a:pt x="1344" y="1008"/>
                </a:lnTo>
                <a:lnTo>
                  <a:pt x="1104" y="1008"/>
                </a:lnTo>
                <a:lnTo>
                  <a:pt x="1104" y="240"/>
                </a:lnTo>
                <a:lnTo>
                  <a:pt x="624" y="240"/>
                </a:lnTo>
                <a:lnTo>
                  <a:pt x="528" y="240"/>
                </a:lnTo>
                <a:lnTo>
                  <a:pt x="528" y="1008"/>
                </a:lnTo>
                <a:lnTo>
                  <a:pt x="240" y="1008"/>
                </a:lnTo>
                <a:close/>
              </a:path>
            </a:pathLst>
          </a:custGeom>
          <a:solidFill>
            <a:srgbClr val="7D4725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9" name="computr1"/>
          <p:cNvSpPr>
            <a:spLocks noEditPoints="1" noChangeArrowheads="1"/>
          </p:cNvSpPr>
          <p:nvPr/>
        </p:nvSpPr>
        <p:spPr bwMode="auto">
          <a:xfrm>
            <a:off x="914400" y="2743200"/>
            <a:ext cx="2038350" cy="1752600"/>
          </a:xfrm>
          <a:custGeom>
            <a:avLst/>
            <a:gdLst>
              <a:gd name="T0" fmla="*/ 19535 w 21600"/>
              <a:gd name="T1" fmla="*/ 0 h 21600"/>
              <a:gd name="T2" fmla="*/ 10800 w 21600"/>
              <a:gd name="T3" fmla="*/ 0 h 21600"/>
              <a:gd name="T4" fmla="*/ 2065 w 21600"/>
              <a:gd name="T5" fmla="*/ 0 h 21600"/>
              <a:gd name="T6" fmla="*/ 0 w 21600"/>
              <a:gd name="T7" fmla="*/ 15388 h 21600"/>
              <a:gd name="T8" fmla="*/ 0 w 21600"/>
              <a:gd name="T9" fmla="*/ 21600 h 21600"/>
              <a:gd name="T10" fmla="*/ 10800 w 21600"/>
              <a:gd name="T11" fmla="*/ 21600 h 21600"/>
              <a:gd name="T12" fmla="*/ 21600 w 21600"/>
              <a:gd name="T13" fmla="*/ 21600 h 21600"/>
              <a:gd name="T14" fmla="*/ 21600 w 21600"/>
              <a:gd name="T15" fmla="*/ 15388 h 21600"/>
              <a:gd name="T16" fmla="*/ 19535 w 21600"/>
              <a:gd name="T17" fmla="*/ 13553 h 21600"/>
              <a:gd name="T18" fmla="*/ 2065 w 21600"/>
              <a:gd name="T19" fmla="*/ 13553 h 21600"/>
              <a:gd name="T20" fmla="*/ 2065 w 21600"/>
              <a:gd name="T21" fmla="*/ 6776 h 21600"/>
              <a:gd name="T22" fmla="*/ 19535 w 21600"/>
              <a:gd name="T23" fmla="*/ 6776 h 21600"/>
              <a:gd name="T24" fmla="*/ 0 w 21600"/>
              <a:gd name="T25" fmla="*/ 18494 h 21600"/>
              <a:gd name="T26" fmla="*/ 21600 w 21600"/>
              <a:gd name="T27" fmla="*/ 18494 h 21600"/>
              <a:gd name="T28" fmla="*/ 4923 w 21600"/>
              <a:gd name="T29" fmla="*/ 2541 h 21600"/>
              <a:gd name="T30" fmla="*/ 16756 w 21600"/>
              <a:gd name="T31" fmla="*/ 1115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21600" h="21600" extrusionOk="0">
                <a:moveTo>
                  <a:pt x="16994" y="15388"/>
                </a:moveTo>
                <a:lnTo>
                  <a:pt x="16994" y="13553"/>
                </a:lnTo>
                <a:lnTo>
                  <a:pt x="19535" y="13553"/>
                </a:lnTo>
                <a:lnTo>
                  <a:pt x="19535" y="10729"/>
                </a:lnTo>
                <a:lnTo>
                  <a:pt x="19535" y="6776"/>
                </a:lnTo>
                <a:lnTo>
                  <a:pt x="19535" y="0"/>
                </a:lnTo>
                <a:lnTo>
                  <a:pt x="10800" y="0"/>
                </a:lnTo>
                <a:lnTo>
                  <a:pt x="2065" y="0"/>
                </a:lnTo>
                <a:lnTo>
                  <a:pt x="2065" y="6776"/>
                </a:lnTo>
                <a:lnTo>
                  <a:pt x="2065" y="10729"/>
                </a:lnTo>
                <a:lnTo>
                  <a:pt x="2065" y="13553"/>
                </a:lnTo>
                <a:lnTo>
                  <a:pt x="4606" y="13553"/>
                </a:lnTo>
                <a:lnTo>
                  <a:pt x="4606" y="15388"/>
                </a:lnTo>
                <a:lnTo>
                  <a:pt x="0" y="15388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5388"/>
                </a:lnTo>
                <a:lnTo>
                  <a:pt x="16994" y="15388"/>
                </a:lnTo>
                <a:close/>
              </a:path>
              <a:path w="21600" h="21600" extrusionOk="0">
                <a:moveTo>
                  <a:pt x="4606" y="15388"/>
                </a:moveTo>
                <a:lnTo>
                  <a:pt x="4606" y="13553"/>
                </a:lnTo>
                <a:lnTo>
                  <a:pt x="16994" y="13553"/>
                </a:lnTo>
                <a:lnTo>
                  <a:pt x="16994" y="15388"/>
                </a:lnTo>
                <a:lnTo>
                  <a:pt x="4606" y="15388"/>
                </a:lnTo>
              </a:path>
              <a:path w="21600" h="21600" extrusionOk="0">
                <a:moveTo>
                  <a:pt x="4606" y="11294"/>
                </a:moveTo>
                <a:lnTo>
                  <a:pt x="4606" y="2259"/>
                </a:lnTo>
                <a:lnTo>
                  <a:pt x="16994" y="2259"/>
                </a:lnTo>
                <a:lnTo>
                  <a:pt x="16994" y="11294"/>
                </a:lnTo>
                <a:lnTo>
                  <a:pt x="4606" y="11294"/>
                </a:lnTo>
                <a:moveTo>
                  <a:pt x="13976" y="17082"/>
                </a:moveTo>
                <a:lnTo>
                  <a:pt x="13976" y="16376"/>
                </a:lnTo>
                <a:lnTo>
                  <a:pt x="20171" y="16376"/>
                </a:lnTo>
                <a:lnTo>
                  <a:pt x="20171" y="17082"/>
                </a:lnTo>
                <a:lnTo>
                  <a:pt x="13976" y="17082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1219200" y="2895600"/>
            <a:ext cx="1447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0,4 на </a:t>
            </a:r>
          </a:p>
          <a:p>
            <a:pPr algn="ctr"/>
            <a:r>
              <a:rPr lang="ru-RU"/>
              <a:t>натуральном </a:t>
            </a:r>
          </a:p>
          <a:p>
            <a:pPr algn="ctr"/>
            <a:r>
              <a:rPr lang="ru-RU"/>
              <a:t>меху</a:t>
            </a:r>
          </a:p>
        </p:txBody>
      </p:sp>
      <p:sp>
        <p:nvSpPr>
          <p:cNvPr id="19" name="Управляющая кнопка: назад 18">
            <a:hlinkClick r:id="rId3" action="ppaction://hlinksldjump" highlightClick="1"/>
          </p:cNvPr>
          <p:cNvSpPr/>
          <p:nvPr/>
        </p:nvSpPr>
        <p:spPr>
          <a:xfrm>
            <a:off x="0" y="5715000"/>
            <a:ext cx="1295400" cy="1143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02466 0.02963 C 0.03021 0.03588 0.03334 0.04537 0.03334 0.05509 C 0.03334 0.0662 0.03021 0.075 0.02466 0.08125 L -3.33333E-6 0.11111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C 0.03472 -0.00926 0.06944 -0.01852 0.08333 0.01111 C 0.09722 0.04074 0.0875 0.12222 0.08333 0.17778 C 0.07916 0.23333 0.06111 0.31111 0.05833 0.34444 C 0.05555 0.37778 0.06527 0.37592 0.06666 0.37778 " pathEditMode="relative" ptsTypes="aaaaA">
                                      <p:cBhvr>
                                        <p:cTn id="8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animBg="1"/>
      <p:bldP spid="6160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327</Words>
  <Application>Microsoft Office PowerPoint</Application>
  <PresentationFormat>Экран (4:3)</PresentationFormat>
  <Paragraphs>106</Paragraphs>
  <Slides>14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Оформление по умолчанию</vt:lpstr>
      <vt:lpstr>Формула</vt:lpstr>
      <vt:lpstr>Нахождение дроби от числа</vt:lpstr>
      <vt:lpstr>Урок – закрепление.</vt:lpstr>
      <vt:lpstr>Устный счет</vt:lpstr>
      <vt:lpstr>№2  Вставь пропущенный числитель, чтобы получились верные равенства: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Самостоятельная работа</vt:lpstr>
      <vt:lpstr>Домашнее задание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20</cp:revision>
  <dcterms:created xsi:type="dcterms:W3CDTF">2010-12-19T11:45:22Z</dcterms:created>
  <dcterms:modified xsi:type="dcterms:W3CDTF">2010-12-19T18:06:45Z</dcterms:modified>
</cp:coreProperties>
</file>