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D9873-345C-4ACA-AC32-5AA443900EAB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154FE-8B41-4CCF-9A27-986F356F91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154FE-8B41-4CCF-9A27-986F356F91A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154FE-8B41-4CCF-9A27-986F356F91AE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154FE-8B41-4CCF-9A27-986F356F91A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Презентация по уроку алгебры на тему: </a:t>
            </a:r>
            <a:br>
              <a:rPr lang="ru-RU" sz="2400" dirty="0" smtClean="0"/>
            </a:br>
            <a:r>
              <a:rPr lang="ru-RU" sz="2400" i="1" dirty="0" smtClean="0"/>
              <a:t>Среднее арифметическое, размах, мода, медиана числового ряда, как статистическая характеристика.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643182"/>
            <a:ext cx="7239000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i="1" dirty="0" smtClean="0"/>
              <a:t>Цели урока:</a:t>
            </a:r>
            <a:endParaRPr lang="ru-RU" sz="1800" dirty="0" smtClean="0"/>
          </a:p>
          <a:p>
            <a:r>
              <a:rPr lang="ru-RU" sz="1800" dirty="0" smtClean="0"/>
              <a:t>Формировать умение находить среднее арифметическое, размах, моду, медиану числового ряда. </a:t>
            </a:r>
            <a:endParaRPr lang="ru-RU" sz="1800" dirty="0" smtClean="0"/>
          </a:p>
          <a:p>
            <a:r>
              <a:rPr lang="ru-RU" sz="1800" dirty="0" smtClean="0"/>
              <a:t>Развивать </a:t>
            </a:r>
            <a:r>
              <a:rPr lang="ru-RU" sz="1800" dirty="0" smtClean="0"/>
              <a:t>логическое мышление учащихся</a:t>
            </a:r>
            <a:r>
              <a:rPr lang="ru-RU" sz="1800" dirty="0" smtClean="0"/>
              <a:t>.</a:t>
            </a:r>
            <a:endParaRPr lang="ru-RU" sz="1800" dirty="0" smtClean="0"/>
          </a:p>
        </p:txBody>
      </p:sp>
      <p:pic>
        <p:nvPicPr>
          <p:cNvPr id="17414" name="Picture 6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071942"/>
            <a:ext cx="2144712" cy="2179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i="1" dirty="0" smtClean="0"/>
              <a:t>План урока: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Организационный момент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Проверка </a:t>
            </a:r>
            <a:r>
              <a:rPr lang="ru-RU" sz="1800" dirty="0" smtClean="0"/>
              <a:t>домашнего </a:t>
            </a:r>
            <a:r>
              <a:rPr lang="ru-RU" sz="1800" dirty="0" smtClean="0"/>
              <a:t>задания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Актуализация </a:t>
            </a:r>
            <a:r>
              <a:rPr lang="ru-RU" sz="1800" dirty="0" smtClean="0"/>
              <a:t>опорных знаний. Фронтальная работа с </a:t>
            </a:r>
            <a:r>
              <a:rPr lang="ru-RU" sz="1800" dirty="0" smtClean="0"/>
              <a:t>классом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Тренировочные упражнения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Самостоятельная работа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Итоги </a:t>
            </a:r>
            <a:r>
              <a:rPr lang="ru-RU" sz="1800" dirty="0" smtClean="0"/>
              <a:t>урока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dirty="0" smtClean="0"/>
              <a:t>Сообщение домашнего задания</a:t>
            </a:r>
            <a:endParaRPr lang="ru-RU" sz="1800" dirty="0"/>
          </a:p>
        </p:txBody>
      </p:sp>
      <p:pic>
        <p:nvPicPr>
          <p:cNvPr id="16385" name="Picture 1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714356"/>
            <a:ext cx="1100138" cy="1804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Проверка Д</a:t>
            </a:r>
            <a:r>
              <a:rPr lang="en-US" sz="2400" dirty="0" smtClean="0"/>
              <a:t>/</a:t>
            </a:r>
            <a:r>
              <a:rPr lang="ru-RU" sz="2400" dirty="0" smtClean="0"/>
              <a:t>З</a:t>
            </a:r>
            <a:r>
              <a:rPr lang="ru-RU" sz="2400" dirty="0" smtClean="0"/>
              <a:t> сложного номера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r>
              <a:rPr lang="ru-RU" sz="1800" dirty="0" smtClean="0">
                <a:solidFill>
                  <a:schemeClr val="tx1"/>
                </a:solidFill>
              </a:rPr>
              <a:t>Пусть </a:t>
            </a:r>
            <a:r>
              <a:rPr lang="en-US" sz="1800" dirty="0" smtClean="0">
                <a:solidFill>
                  <a:schemeClr val="tx1"/>
                </a:solidFill>
              </a:rPr>
              <a:t>X</a:t>
            </a:r>
            <a:r>
              <a:rPr lang="ru-RU" sz="1800" dirty="0" smtClean="0">
                <a:solidFill>
                  <a:schemeClr val="tx1"/>
                </a:solidFill>
              </a:rPr>
              <a:t>-искомое число; тогда среднее арифметическое данного ряда чисел </a:t>
            </a:r>
            <a:r>
              <a:rPr lang="ru-RU" sz="1800" dirty="0" smtClean="0">
                <a:solidFill>
                  <a:schemeClr val="tx1"/>
                </a:solidFill>
              </a:rPr>
              <a:t>равно </a:t>
            </a:r>
            <a:r>
              <a:rPr lang="ru-RU" sz="1800" dirty="0" smtClean="0">
                <a:solidFill>
                  <a:schemeClr val="tx1"/>
                </a:solidFill>
              </a:rPr>
              <a:t>Ответ: </a:t>
            </a:r>
            <a:r>
              <a:rPr lang="ru-RU" sz="1800" dirty="0" smtClean="0">
                <a:solidFill>
                  <a:schemeClr val="tx1"/>
                </a:solidFill>
              </a:rPr>
              <a:t>28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r>
              <a:rPr lang="ru-RU" sz="1800" dirty="0" smtClean="0">
                <a:solidFill>
                  <a:schemeClr val="tx1"/>
                </a:solidFill>
              </a:rPr>
              <a:t>Так </a:t>
            </a:r>
            <a:r>
              <a:rPr lang="ru-RU" sz="1800" dirty="0" smtClean="0">
                <a:solidFill>
                  <a:schemeClr val="tx1"/>
                </a:solidFill>
              </a:rPr>
              <a:t>как наибольшее число в ряде равно 30(за исключением искомого), то искомое число не может быть наименьшим, в этом случае размах будет меньше 40. Значит, искомое число является наибольшим</a:t>
            </a:r>
            <a:r>
              <a:rPr lang="ru-RU" sz="1800" dirty="0" smtClean="0">
                <a:solidFill>
                  <a:schemeClr val="tx1"/>
                </a:solidFill>
              </a:rPr>
              <a:t>: 40=</a:t>
            </a:r>
            <a:r>
              <a:rPr lang="en-US" sz="1800" dirty="0" smtClean="0">
                <a:solidFill>
                  <a:schemeClr val="tx1"/>
                </a:solidFill>
              </a:rPr>
              <a:t>X-3</a:t>
            </a:r>
            <a:r>
              <a:rPr lang="ru-RU" sz="1800" i="1" dirty="0" smtClean="0">
                <a:solidFill>
                  <a:schemeClr val="tx1"/>
                </a:solidFill>
              </a:rPr>
              <a:t>;  </a:t>
            </a:r>
            <a:r>
              <a:rPr lang="en-US" sz="1800" i="1" dirty="0" smtClean="0">
                <a:solidFill>
                  <a:schemeClr val="tx1"/>
                </a:solidFill>
              </a:rPr>
              <a:t>X=43</a:t>
            </a:r>
          </a:p>
          <a:p>
            <a:pPr marL="457200" lvl="1" indent="-4572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lphaLcPeriod"/>
            </a:pPr>
            <a:r>
              <a:rPr lang="ru-RU" sz="1800" dirty="0" smtClean="0">
                <a:solidFill>
                  <a:schemeClr val="tx1"/>
                </a:solidFill>
              </a:rPr>
              <a:t>Так как мода равна 24, то наиболее часто повторяющееся число </a:t>
            </a:r>
            <a:r>
              <a:rPr lang="ru-RU" sz="1800" dirty="0" smtClean="0">
                <a:solidFill>
                  <a:schemeClr val="tx1"/>
                </a:solidFill>
              </a:rPr>
              <a:t>равно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24</a:t>
            </a:r>
            <a:endParaRPr lang="ru-RU" sz="1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00100" y="2928934"/>
          <a:ext cx="2571768" cy="1461652"/>
        </p:xfrm>
        <a:graphic>
          <a:graphicData uri="http://schemas.openxmlformats.org/presentationml/2006/ole">
            <p:oleObj spid="_x0000_s1027" name="Формула" r:id="rId4" imgW="1765080" imgH="1002960" progId="Equation.3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4650" y="4672013"/>
            <a:ext cx="1830388" cy="156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Выписаны текущие оценки по алгебре ученика нашего класса: </a:t>
            </a:r>
            <a:endParaRPr lang="ru-RU" sz="2400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ChangeAspect="1"/>
          </p:cNvGraphicFramePr>
          <p:nvPr>
            <p:ph sz="quarter" idx="1"/>
          </p:nvPr>
        </p:nvGraphicFramePr>
        <p:xfrm>
          <a:off x="6072198" y="1071546"/>
          <a:ext cx="2357454" cy="419307"/>
        </p:xfrm>
        <a:graphic>
          <a:graphicData uri="http://schemas.openxmlformats.org/presentationml/2006/ole">
            <p:oleObj spid="_x0000_s18437" name="Формула" r:id="rId3" imgW="1143000" imgH="203040" progId="Equation.3">
              <p:embed/>
            </p:oleObj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282" y="1714488"/>
            <a:ext cx="85725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/>
              <a:t>Какие </a:t>
            </a:r>
            <a:r>
              <a:rPr lang="ru-RU" dirty="0" smtClean="0"/>
              <a:t>оценки встречаются чаще всего? Что называется модой числового ряда? Может ли ряд чисел иметь более одной моды? Может ли мода ряда чисел не совпадать ни с одним из чисел </a:t>
            </a:r>
            <a:r>
              <a:rPr lang="ru-RU" dirty="0" smtClean="0"/>
              <a:t>ряда?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Как </a:t>
            </a:r>
            <a:r>
              <a:rPr lang="ru-RU" dirty="0" smtClean="0"/>
              <a:t>подсчитать какую оценку поставит учитель за четверть данному ученику? Что называется средним </a:t>
            </a:r>
            <a:r>
              <a:rPr lang="ru-RU" dirty="0" smtClean="0"/>
              <a:t>арифметическим?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На </a:t>
            </a:r>
            <a:r>
              <a:rPr lang="ru-RU" dirty="0" smtClean="0"/>
              <a:t>сколько отличаются самая высокая и самая низкая оценки? Что называется размахом </a:t>
            </a:r>
            <a:r>
              <a:rPr lang="ru-RU" dirty="0" smtClean="0"/>
              <a:t>ряда?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О </a:t>
            </a:r>
            <a:r>
              <a:rPr lang="ru-RU" dirty="0" smtClean="0"/>
              <a:t>какой статистической величине числового ряда ещё не вспомнили? Заданный ряд упорядочен или нет? Что такое упорядоченный ряд? Что нужно сделать, чтобы найти медиану? Может ли медиана ряда не совпадать ни с одним из чисел </a:t>
            </a:r>
            <a:r>
              <a:rPr lang="ru-RU" dirty="0" smtClean="0"/>
              <a:t>ряда?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Найти </a:t>
            </a:r>
            <a:r>
              <a:rPr lang="ru-RU" dirty="0" smtClean="0"/>
              <a:t>размах, моду, среднее арифметическое и медиану числовых рядов</a:t>
            </a:r>
            <a:r>
              <a:rPr lang="ru-RU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1, 2, 3, 4, 5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-3, -2, -1, 0, 1, 3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8450" name="Picture 18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143512"/>
            <a:ext cx="1431614" cy="15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Тренировочные задания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1800" dirty="0" smtClean="0"/>
              <a:t>Найти себя в списке и посчитать среднюю оценку (то есть среднее арифметическое</a:t>
            </a:r>
            <a:r>
              <a:rPr lang="ru-RU" sz="1800" dirty="0" smtClean="0"/>
              <a:t>),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dirty="0" smtClean="0"/>
              <a:t>Р</a:t>
            </a:r>
            <a:r>
              <a:rPr lang="ru-RU" sz="1800" dirty="0" smtClean="0"/>
              <a:t>азмах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dirty="0" smtClean="0"/>
              <a:t>М</a:t>
            </a:r>
            <a:r>
              <a:rPr lang="ru-RU" sz="1800" dirty="0" smtClean="0"/>
              <a:t>оду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dirty="0" smtClean="0"/>
              <a:t>М</a:t>
            </a:r>
            <a:r>
              <a:rPr lang="ru-RU" sz="1800" dirty="0" smtClean="0"/>
              <a:t>едиану </a:t>
            </a:r>
            <a:r>
              <a:rPr lang="ru-RU" sz="1800" dirty="0" smtClean="0"/>
              <a:t>данного ряда </a:t>
            </a:r>
            <a:r>
              <a:rPr lang="ru-RU" sz="1800" dirty="0" smtClean="0"/>
              <a:t>чисел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i="1" dirty="0" smtClean="0"/>
              <a:t>Поменяйтесь </a:t>
            </a:r>
            <a:r>
              <a:rPr lang="ru-RU" sz="1800" b="1" i="1" dirty="0" smtClean="0"/>
              <a:t>с соседом по парте тетрадями, проверьте друг друга и оцените работу товарища</a:t>
            </a:r>
            <a:r>
              <a:rPr lang="ru-RU" sz="1800" b="1" i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Также в качестве тренировочных номеров нужно решить: №173, №187(а) – на доске и в тетрадях с подробным объяснением</a:t>
            </a:r>
            <a:r>
              <a:rPr lang="ru-RU" sz="1800" dirty="0" smtClean="0"/>
              <a:t>.</a:t>
            </a:r>
            <a:endParaRPr lang="ru-RU" sz="1800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2775" name="Picture 7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643446"/>
            <a:ext cx="1872912" cy="1804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52"/>
            <a:ext cx="7072362" cy="634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Самостоятельная работа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42910" y="2000240"/>
          <a:ext cx="3357586" cy="4286282"/>
        </p:xfrm>
        <a:graphic>
          <a:graphicData uri="http://schemas.openxmlformats.org/drawingml/2006/table">
            <a:tbl>
              <a:tblPr/>
              <a:tblGrid>
                <a:gridCol w="1678793"/>
                <a:gridCol w="1678793"/>
              </a:tblGrid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Страна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Число пользователей (миллионов)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Россия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Канада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США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220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Китай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Бразилия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68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Австралия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Индия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81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Аргентина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Казахстан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Судан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43438" y="2000240"/>
          <a:ext cx="3500462" cy="4286277"/>
        </p:xfrm>
        <a:graphic>
          <a:graphicData uri="http://schemas.openxmlformats.org/drawingml/2006/table">
            <a:tbl>
              <a:tblPr/>
              <a:tblGrid>
                <a:gridCol w="1750231"/>
                <a:gridCol w="1750231"/>
              </a:tblGrid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Город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Число станций метро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Москва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176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Санкт - Петербург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63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Волгоград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Нижний Новгород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Новосибирск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Самара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Екатеринбург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Казань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Выноска со стрелкой вниз 7"/>
          <p:cNvSpPr/>
          <p:nvPr/>
        </p:nvSpPr>
        <p:spPr>
          <a:xfrm>
            <a:off x="2214546" y="1142984"/>
            <a:ext cx="928694" cy="571504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1 вар.</a:t>
            </a:r>
            <a:endParaRPr lang="ru-RU" b="1" i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5286380" y="1142984"/>
            <a:ext cx="928694" cy="571504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2 вар.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63184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Итоги урока</a:t>
            </a:r>
            <a:endParaRPr lang="ru-RU" sz="24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14282" y="1428736"/>
            <a:ext cx="864399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Среднее арифметическое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=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Arial" pitchFamily="34" charset="0"/>
                <a:ea typeface="Times New Roman" pitchFamily="18" charset="0"/>
              </a:rPr>
              <a:t>Мода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Размах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 разность наибольшего и наименьшего чисел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ряда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latin typeface="Arial" pitchFamily="34" charset="0"/>
                <a:ea typeface="Times New Roman" pitchFamily="18" charset="0"/>
              </a:rPr>
              <a:t>Медиана</a:t>
            </a:r>
            <a:r>
              <a:rPr lang="ru-RU" sz="16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600" b="1" i="1" dirty="0" smtClean="0">
                <a:latin typeface="Arial" pitchFamily="34" charset="0"/>
                <a:ea typeface="Times New Roman" pitchFamily="18" charset="0"/>
              </a:rPr>
              <a:t>с чётным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</a:rPr>
              <a:t>количеством чисел вычисляется как среднее арифметическое центральных (два числа, равноотстоящие от середине ряда) чисел ряда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Медиана</a:t>
            </a:r>
            <a:r>
              <a:rPr kumimoji="0" lang="ru-RU" sz="1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 нечётным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количеством чисел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равна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центральному (равноотстоящему от середины ряда) числу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2860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86116" y="1214422"/>
          <a:ext cx="2500330" cy="811580"/>
        </p:xfrm>
        <a:graphic>
          <a:graphicData uri="http://schemas.openxmlformats.org/presentationml/2006/ole">
            <p:oleObj spid="_x0000_s34821" name="Формула" r:id="rId4" imgW="1206360" imgH="393480" progId="Equation.3">
              <p:embed/>
            </p:oleObj>
          </a:graphicData>
        </a:graphic>
      </p:graphicFrame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1071538" y="2428868"/>
            <a:ext cx="500066" cy="569914"/>
          </a:xfrm>
          <a:prstGeom prst="triangle">
            <a:avLst>
              <a:gd name="adj" fmla="val 50000"/>
            </a:avLst>
          </a:prstGeom>
          <a:solidFill>
            <a:srgbClr val="FFFFFF">
              <a:alpha val="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2214546" y="2571744"/>
            <a:ext cx="500066" cy="569914"/>
          </a:xfrm>
          <a:prstGeom prst="flowChartConnector">
            <a:avLst/>
          </a:prstGeom>
          <a:solidFill>
            <a:srgbClr val="FFFFFF">
              <a:alpha val="0"/>
            </a:srgbClr>
          </a:solidFill>
          <a:ln w="1905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142977" y="2586316"/>
          <a:ext cx="6072230" cy="545818"/>
        </p:xfrm>
        <a:graphic>
          <a:graphicData uri="http://schemas.openxmlformats.org/presentationml/2006/ole">
            <p:oleObj spid="_x0000_s34824" name="Формула" r:id="rId5" imgW="2260440" imgH="203040" progId="Equation.3">
              <p:embed/>
            </p:oleObj>
          </a:graphicData>
        </a:graphic>
      </p:graphicFrame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2786050" y="2428868"/>
            <a:ext cx="500066" cy="569914"/>
          </a:xfrm>
          <a:prstGeom prst="triangle">
            <a:avLst>
              <a:gd name="adj" fmla="val 50000"/>
            </a:avLst>
          </a:prstGeom>
          <a:solidFill>
            <a:srgbClr val="FFFFFF">
              <a:alpha val="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6786578" y="2428868"/>
            <a:ext cx="500066" cy="569914"/>
          </a:xfrm>
          <a:prstGeom prst="triangle">
            <a:avLst>
              <a:gd name="adj" fmla="val 50000"/>
            </a:avLst>
          </a:prstGeom>
          <a:solidFill>
            <a:srgbClr val="FFFFFF">
              <a:alpha val="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4500562" y="2571744"/>
            <a:ext cx="500066" cy="569914"/>
          </a:xfrm>
          <a:prstGeom prst="flowChartConnector">
            <a:avLst/>
          </a:prstGeom>
          <a:solidFill>
            <a:srgbClr val="FFFFFF">
              <a:alpha val="0"/>
            </a:srgbClr>
          </a:solidFill>
          <a:ln w="1905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5072066" y="2571744"/>
            <a:ext cx="500066" cy="569914"/>
          </a:xfrm>
          <a:prstGeom prst="flowChartConnector">
            <a:avLst/>
          </a:prstGeom>
          <a:solidFill>
            <a:srgbClr val="FFFFFF">
              <a:alpha val="0"/>
            </a:srgbClr>
          </a:solidFill>
          <a:ln w="1905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8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81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81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81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81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822" grpId="0" animBg="1"/>
      <p:bldP spid="34823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400" dirty="0" smtClean="0"/>
              <a:t>Домашнее задание на следующий урок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/>
            <a:r>
              <a:rPr lang="ru-RU" dirty="0" smtClean="0"/>
              <a:t>Повторить пункты 9-10, </a:t>
            </a:r>
            <a:endParaRPr lang="ru-RU" dirty="0" smtClean="0"/>
          </a:p>
          <a:p>
            <a:pPr lvl="0" algn="ctr"/>
            <a:r>
              <a:rPr lang="ru-RU" dirty="0" smtClean="0"/>
              <a:t>№</a:t>
            </a:r>
            <a:r>
              <a:rPr lang="ru-RU" dirty="0" smtClean="0"/>
              <a:t>178, №190, №255.</a:t>
            </a:r>
          </a:p>
          <a:p>
            <a:pPr algn="ctr"/>
            <a:endParaRPr lang="ru-RU" dirty="0"/>
          </a:p>
        </p:txBody>
      </p:sp>
      <p:pic>
        <p:nvPicPr>
          <p:cNvPr id="35842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1538" y="3424238"/>
            <a:ext cx="1827212" cy="150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464</Words>
  <PresentationFormat>Экран (4:3)</PresentationFormat>
  <Paragraphs>105</Paragraphs>
  <Slides>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Эркер</vt:lpstr>
      <vt:lpstr>Microsoft Equation 3.0</vt:lpstr>
      <vt:lpstr>Презентация по уроку алгебры на тему:  Среднее арифметическое, размах, мода, медиана числового ряда, как статистическая характеристика.</vt:lpstr>
      <vt:lpstr> План урока: </vt:lpstr>
      <vt:lpstr>Проверка Д/З сложного номера</vt:lpstr>
      <vt:lpstr>Выписаны текущие оценки по алгебре ученика нашего класса: </vt:lpstr>
      <vt:lpstr>Тренировочные задания</vt:lpstr>
      <vt:lpstr>Слайд 6</vt:lpstr>
      <vt:lpstr>Самостоятельная работа</vt:lpstr>
      <vt:lpstr>Итоги урока</vt:lpstr>
      <vt:lpstr>Домашнее задание на следующий урок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уроку алгебры на тему:  Среднее арифметическое, размах, мода, медиана числового ряда, как статистическая характеристика.</dc:title>
  <cp:lastModifiedBy>Андрей</cp:lastModifiedBy>
  <cp:revision>15</cp:revision>
  <dcterms:modified xsi:type="dcterms:W3CDTF">2011-11-20T20:01:37Z</dcterms:modified>
</cp:coreProperties>
</file>