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74" r:id="rId3"/>
    <p:sldId id="273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70" r:id="rId12"/>
    <p:sldId id="266" r:id="rId13"/>
    <p:sldId id="272" r:id="rId14"/>
    <p:sldId id="271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5D56-CAAB-4221-8A43-A13C7B2AE634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F64F-5751-45F7-B66A-48D98C5A97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156442" y="934087"/>
            <a:ext cx="4353577" cy="33643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 dirty="0"/>
          </a:p>
        </p:txBody>
      </p:sp>
      <p:sp>
        <p:nvSpPr>
          <p:cNvPr id="215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148" y="4625629"/>
            <a:ext cx="4601284" cy="37349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156442" y="934087"/>
            <a:ext cx="4353577" cy="33643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 dirty="0"/>
          </a:p>
        </p:txBody>
      </p:sp>
      <p:sp>
        <p:nvSpPr>
          <p:cNvPr id="225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148" y="4625629"/>
            <a:ext cx="4601284" cy="37349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DF9E546-8763-4BBE-80FF-5F553CA68645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34BAC1-116D-4D62-A69D-5EA703BBF1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4;&#1086;&#1081;%20&#1091;&#1088;&#1086;&#1082;\Sleep%20Away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3(1)__&#1052;&#1077;&#1076;&#1080;&#1072;&#1085;&#1099;.gs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7;&#1076;&#1080;&#1072;&#1085;&#1099;.gs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41;&#1080;&#1089;&#1089;&#1077;&#1082;&#1090;&#1088;&#1080;&#1089;&#1099;.gs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42;&#1099;&#1089;&#1086;&#1090;&#1099;.g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838200"/>
            <a:ext cx="7772400" cy="1470025"/>
          </a:xfrm>
        </p:spPr>
        <p:txBody>
          <a:bodyPr/>
          <a:lstStyle/>
          <a:p>
            <a:r>
              <a:rPr lang="ru-RU" sz="4400" dirty="0">
                <a:latin typeface="Arial" pitchFamily="34" charset="0"/>
                <a:cs typeface="Arial" pitchFamily="34" charset="0"/>
              </a:rPr>
              <a:t>Медианы, биссектрисы и высоты треугольника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Разработчик: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Максимова Татьяна Николаевна,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                      учитель математики МОУ Щелковского лицея.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Sleep Aw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numSld="15">
                <p:cTn id="3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6386" grpId="0"/>
      <p:bldP spid="1638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2939040" y="1795869"/>
            <a:ext cx="3592800" cy="3593177"/>
          </a:xfrm>
          <a:prstGeom prst="rtTriangle">
            <a:avLst/>
          </a:prstGeom>
          <a:solidFill>
            <a:schemeClr val="tx2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11560" y="476672"/>
            <a:ext cx="800064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23528" y="5877272"/>
            <a:ext cx="8164800" cy="3643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7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449440" y="5389046"/>
            <a:ext cx="48960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7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С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612160" y="1468955"/>
            <a:ext cx="491040" cy="32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7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А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694560" y="5224869"/>
            <a:ext cx="48960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7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В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 flipV="1">
            <a:off x="4567680" y="3751594"/>
            <a:ext cx="172800" cy="17281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4734720" y="3750154"/>
            <a:ext cx="162720" cy="174259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2939040" y="5062132"/>
            <a:ext cx="326880" cy="144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3265920" y="5062132"/>
            <a:ext cx="1440" cy="326914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2939040" y="3587417"/>
            <a:ext cx="1795680" cy="180738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898880" y="3102086"/>
            <a:ext cx="48960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Н</a:t>
            </a: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Прямоугольный треугольник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С- точка пересечения высот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3" grpId="0" animBg="1"/>
      <p:bldP spid="11274" grpId="0" animBg="1"/>
      <p:bldP spid="11275" grpId="0" animBg="1"/>
      <p:bldP spid="11276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1141920" y="3266263"/>
            <a:ext cx="6858720" cy="1960046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4572001" y="162738"/>
            <a:ext cx="1440" cy="555178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V="1">
            <a:off x="4572000" y="974983"/>
            <a:ext cx="3755520" cy="2297041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816480" y="816567"/>
            <a:ext cx="3755520" cy="244969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 flipV="1">
            <a:off x="4403520" y="483891"/>
            <a:ext cx="3602880" cy="47467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1143360" y="319714"/>
            <a:ext cx="3755520" cy="491091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0" y="5062132"/>
            <a:ext cx="326880" cy="144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898880" y="5062132"/>
            <a:ext cx="1440" cy="1627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5388481" y="2612434"/>
            <a:ext cx="326880" cy="489651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5715360" y="2769411"/>
            <a:ext cx="489600" cy="33843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2939040" y="2776612"/>
            <a:ext cx="489600" cy="32691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V="1">
            <a:off x="3428640" y="2606673"/>
            <a:ext cx="326880" cy="50117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898880" y="326915"/>
            <a:ext cx="489600" cy="315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О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971600" y="5229200"/>
            <a:ext cx="326880" cy="32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А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572000" y="2776612"/>
            <a:ext cx="32688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В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8000641" y="5224869"/>
            <a:ext cx="32688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С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6204960" y="2449697"/>
            <a:ext cx="489600" cy="315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Н3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4572001" y="5389046"/>
            <a:ext cx="653760" cy="31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Н1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2612160" y="2285520"/>
            <a:ext cx="489600" cy="315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81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>
                <a:solidFill>
                  <a:srgbClr val="004A4A"/>
                </a:solidFill>
              </a:rPr>
              <a:t>Н2</a:t>
            </a:r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Тупоугольный треугольник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О- точка пересечения высот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39952" y="47667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3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3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3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Поисковая работа</a:t>
            </a:r>
            <a:endParaRPr lang="ru-RU" sz="40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каком отношении делятся точкой пересечения медианы?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7-конечная звезда 6">
            <a:hlinkClick r:id="rId2" action="ppaction://hlinkfile"/>
          </p:cNvPr>
          <p:cNvSpPr/>
          <p:nvPr/>
        </p:nvSpPr>
        <p:spPr>
          <a:xfrm>
            <a:off x="6588224" y="5445224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№101</a:t>
            </a:r>
          </a:p>
          <a:p>
            <a:r>
              <a:rPr lang="ru-RU" dirty="0" smtClean="0"/>
              <a:t>№102</a:t>
            </a:r>
          </a:p>
          <a:p>
            <a:r>
              <a:rPr lang="ru-RU" dirty="0" smtClean="0"/>
              <a:t>№106(а)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28800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п. 17; вопросы для повторения 7-9; задачи №103, 106(б).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Практическая работа: вырезать из бумаги три остроугольных треугольника. С помощью необходимых  перегибаний убедиться, что: а) медианы; б) биссектрисы; в) высоты треугольника пересекаются в одной точке.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Образовательная: формирование умений строить медиану,        биссектрису и      высоту треугольника.</a:t>
            </a:r>
          </a:p>
          <a:p>
            <a:r>
              <a:rPr lang="ru-RU" dirty="0" smtClean="0"/>
              <a:t>Воспитательная: воспитание организованности, аккуратности, дисциплинированности.</a:t>
            </a:r>
          </a:p>
          <a:p>
            <a:r>
              <a:rPr lang="ru-RU" dirty="0" smtClean="0"/>
              <a:t>Развивающая: развитие навыков письменной и устной речи, памяти, способности четко формулировать свои мысли.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Актуализация знаний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Объясните, какая фигура называется треугольником.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Начертите треугольник и покажите его стороны, вершины и углы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такое периметр треугольника?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Объясните, какой отрезок называется перпендикуляром, проведенным из     данной точки к данной прямой.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Какая точка называется серединой отрезка?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Какой луч называется биссектрисой угла?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Какие виды треугольников вы знаете?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Медиана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fontScale="92500"/>
          </a:bodyPr>
          <a:lstStyle/>
          <a:p>
            <a:pPr algn="r">
              <a:buFontTx/>
              <a:buNone/>
            </a:pPr>
            <a:r>
              <a:rPr lang="ru-RU" dirty="0"/>
              <a:t>                         </a:t>
            </a:r>
            <a:endParaRPr lang="ru-RU" dirty="0" smtClean="0"/>
          </a:p>
          <a:p>
            <a:pPr algn="r">
              <a:buFontTx/>
              <a:buNone/>
            </a:pPr>
            <a:endParaRPr lang="ru-RU" dirty="0" smtClean="0"/>
          </a:p>
          <a:p>
            <a:pPr algn="r">
              <a:buFontTx/>
              <a:buNone/>
            </a:pPr>
            <a:endParaRPr lang="ru-RU" dirty="0" smtClean="0"/>
          </a:p>
          <a:p>
            <a:pPr algn="r">
              <a:buFontTx/>
              <a:buNone/>
            </a:pPr>
            <a:endParaRPr lang="ru-RU" dirty="0" smtClean="0"/>
          </a:p>
          <a:p>
            <a:pPr algn="r">
              <a:buFontTx/>
              <a:buNone/>
            </a:pPr>
            <a:endParaRPr lang="ru-RU" dirty="0" smtClean="0"/>
          </a:p>
          <a:p>
            <a:pPr algn="r"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u="sng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Медианой треугольника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называется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отрезок,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соединяющий вершину 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треугольника </a:t>
            </a:r>
            <a:r>
              <a:rPr lang="ru-RU" dirty="0">
                <a:latin typeface="Arial" pitchFamily="34" charset="0"/>
                <a:cs typeface="Arial" pitchFamily="34" charset="0"/>
              </a:rPr>
              <a:t>с серединой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противоположной    стороны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762000" y="2362200"/>
            <a:ext cx="1905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667000" y="2362200"/>
            <a:ext cx="10668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762000" y="44958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2209800" y="2362200"/>
            <a:ext cx="457200" cy="2133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5240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27432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 rot="5400000">
            <a:off x="342900" y="4457700"/>
            <a:ext cx="381000" cy="4572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 rot="5400000">
            <a:off x="2505869" y="1989931"/>
            <a:ext cx="298450" cy="2809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5132" name="WordArt 12"/>
          <p:cNvSpPr>
            <a:spLocks noChangeArrowheads="1" noChangeShapeType="1" noTextEdit="1"/>
          </p:cNvSpPr>
          <p:nvPr/>
        </p:nvSpPr>
        <p:spPr bwMode="auto">
          <a:xfrm rot="5400000">
            <a:off x="3695700" y="4533900"/>
            <a:ext cx="381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 rot="5400000">
            <a:off x="2095500" y="4610100"/>
            <a:ext cx="304800" cy="381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Сколько медиан у треугольника?  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sz="3200" b="1" i="1" u="sng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Вывод</a:t>
            </a:r>
            <a:r>
              <a:rPr lang="ru-RU" sz="3200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Медианы треугольника пересекаются в одной точке</a:t>
            </a:r>
            <a:endParaRPr lang="ru-RU" sz="3200" b="1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7-конечная звезда 4">
            <a:hlinkClick r:id="rId2" action="ppaction://hlinkfile"/>
          </p:cNvPr>
          <p:cNvSpPr/>
          <p:nvPr/>
        </p:nvSpPr>
        <p:spPr>
          <a:xfrm>
            <a:off x="7020272" y="566124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Биссектриса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i="1" dirty="0">
                <a:solidFill>
                  <a:schemeClr val="accent2"/>
                </a:solidFill>
              </a:rPr>
              <a:t>               </a:t>
            </a:r>
            <a:r>
              <a:rPr lang="ru-RU" b="1" i="1" dirty="0" smtClean="0">
                <a:solidFill>
                  <a:schemeClr val="accent2"/>
                </a:solidFill>
              </a:rPr>
              <a:t>      </a:t>
            </a:r>
          </a:p>
          <a:p>
            <a:pPr algn="ctr">
              <a:buFontTx/>
              <a:buNone/>
            </a:pPr>
            <a:endParaRPr lang="ru-RU" b="1" i="1" dirty="0" smtClean="0">
              <a:solidFill>
                <a:schemeClr val="accent2"/>
              </a:solidFill>
            </a:endParaRPr>
          </a:p>
          <a:p>
            <a:pPr algn="ctr">
              <a:buFontTx/>
              <a:buNone/>
            </a:pPr>
            <a:endParaRPr lang="ru-RU" b="1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                              </a:t>
            </a:r>
            <a:r>
              <a:rPr lang="ru-RU" b="1" i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Биссектрисой треугольника</a:t>
            </a:r>
            <a:r>
              <a:rPr lang="ru-RU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>называется отрезок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   биссектрисы угла,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соединяющий вершину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треугольника с точкой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противоположной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          стороны.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V="1">
            <a:off x="1066800" y="2895600"/>
            <a:ext cx="14478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2514600" y="2895600"/>
            <a:ext cx="6096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 flipV="1">
            <a:off x="1066800" y="52578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1066800" y="4648200"/>
            <a:ext cx="18288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7177" name="Arc 9"/>
          <p:cNvSpPr>
            <a:spLocks/>
          </p:cNvSpPr>
          <p:nvPr/>
        </p:nvSpPr>
        <p:spPr bwMode="auto">
          <a:xfrm>
            <a:off x="1295400" y="4876800"/>
            <a:ext cx="3048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8" name="WordArt 10"/>
          <p:cNvSpPr>
            <a:spLocks noChangeArrowheads="1" noChangeShapeType="1" noTextEdit="1"/>
          </p:cNvSpPr>
          <p:nvPr/>
        </p:nvSpPr>
        <p:spPr bwMode="auto">
          <a:xfrm rot="5400000">
            <a:off x="571500" y="5143500"/>
            <a:ext cx="457200" cy="228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 rot="5400000">
            <a:off x="2315369" y="2485231"/>
            <a:ext cx="374650" cy="2809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7180" name="WordArt 12"/>
          <p:cNvSpPr>
            <a:spLocks noChangeArrowheads="1" noChangeShapeType="1" noTextEdit="1"/>
          </p:cNvSpPr>
          <p:nvPr/>
        </p:nvSpPr>
        <p:spPr bwMode="auto">
          <a:xfrm rot="5400000">
            <a:off x="2922587" y="6069013"/>
            <a:ext cx="379413" cy="2809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 rot="5400000">
            <a:off x="3036094" y="4431506"/>
            <a:ext cx="457200" cy="2809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L</a:t>
            </a:r>
            <a:endParaRPr lang="ru-RU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Сколько биссектрис у треугольника?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sz="2800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Вывод: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Биссектрисы треугольника пересекаются в одной точке.</a:t>
            </a:r>
            <a:endParaRPr lang="ru-RU" sz="2800" b="1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7-конечная звезда 4">
            <a:hlinkClick r:id="rId2" action="ppaction://hlinkfile"/>
          </p:cNvPr>
          <p:cNvSpPr/>
          <p:nvPr/>
        </p:nvSpPr>
        <p:spPr>
          <a:xfrm>
            <a:off x="6732240" y="5517232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Высота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>
              <a:buFontTx/>
              <a:buNone/>
            </a:pPr>
            <a:r>
              <a:rPr lang="ru-RU" b="1" i="1" dirty="0">
                <a:solidFill>
                  <a:schemeClr val="accent2"/>
                </a:solidFill>
              </a:rPr>
              <a:t>                         </a:t>
            </a:r>
            <a:endParaRPr lang="ru-RU" b="1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</a:pPr>
            <a:endParaRPr lang="ru-RU" b="1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</a:pPr>
            <a:endParaRPr lang="ru-RU" b="1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u="sng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Высотой треугольника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называется перпендикуляр,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проведённый из вершины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треугольника к прямой,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      содержащей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  противоположную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                                  сторону</a:t>
            </a:r>
            <a:r>
              <a:rPr lang="ru-RU" dirty="0"/>
              <a:t>.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V="1">
            <a:off x="838200" y="3429000"/>
            <a:ext cx="1600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438400" y="3429000"/>
            <a:ext cx="10668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838200" y="5638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438400" y="3429000"/>
            <a:ext cx="0" cy="2209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438400" y="5334000"/>
            <a:ext cx="228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 rot="5400000">
            <a:off x="412750" y="5607050"/>
            <a:ext cx="369888" cy="2809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 rot="5400000">
            <a:off x="2289175" y="3044825"/>
            <a:ext cx="374650" cy="228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9227" name="WordArt 11"/>
          <p:cNvSpPr>
            <a:spLocks noChangeArrowheads="1" noChangeShapeType="1" noTextEdit="1"/>
          </p:cNvSpPr>
          <p:nvPr/>
        </p:nvSpPr>
        <p:spPr bwMode="auto">
          <a:xfrm rot="5400000">
            <a:off x="3570287" y="5649913"/>
            <a:ext cx="379413" cy="2047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 rot="5400000">
            <a:off x="2243137" y="5757863"/>
            <a:ext cx="314325" cy="228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Arial" pitchFamily="34" charset="0"/>
                <a:cs typeface="Arial" pitchFamily="34" charset="0"/>
              </a:rPr>
              <a:t>Сколько у треугольника высот?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sz="2800" b="1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высоты или их продолжения пересекаются в одной точке.</a:t>
            </a:r>
            <a:endParaRPr lang="ru-RU" sz="2800" b="1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7-конечная звезда 4">
            <a:hlinkClick r:id="rId2" action="ppaction://hlinkfile"/>
          </p:cNvPr>
          <p:cNvSpPr/>
          <p:nvPr/>
        </p:nvSpPr>
        <p:spPr>
          <a:xfrm>
            <a:off x="6660232" y="5373216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367</TotalTime>
  <Words>290</Words>
  <Application>Microsoft Office PowerPoint</Application>
  <PresentationFormat>Экран (4:3)</PresentationFormat>
  <Paragraphs>115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Медианы, биссектрисы и высоты треугольника</vt:lpstr>
      <vt:lpstr>Цели:</vt:lpstr>
      <vt:lpstr>Актуализация знаний</vt:lpstr>
      <vt:lpstr>Медиана</vt:lpstr>
      <vt:lpstr>Сколько медиан у треугольника?   </vt:lpstr>
      <vt:lpstr>Биссектриса</vt:lpstr>
      <vt:lpstr>Сколько биссектрис у треугольника? </vt:lpstr>
      <vt:lpstr>Высота</vt:lpstr>
      <vt:lpstr>Сколько у треугольника высот?</vt:lpstr>
      <vt:lpstr>Прямоугольный треугольник</vt:lpstr>
      <vt:lpstr>Тупоугольный треугольник</vt:lpstr>
      <vt:lpstr>Поисковая работа</vt:lpstr>
      <vt:lpstr>Практическая работа</vt:lpstr>
      <vt:lpstr>Домашнее задание</vt:lpstr>
      <vt:lpstr>Спасибо за урок!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49</cp:revision>
  <dcterms:created xsi:type="dcterms:W3CDTF">2011-12-16T10:37:00Z</dcterms:created>
  <dcterms:modified xsi:type="dcterms:W3CDTF">2011-12-18T13:49:18Z</dcterms:modified>
</cp:coreProperties>
</file>