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av" ContentType="audio/wav"/>
  <Default Extension="mid" ContentType="audio/unknown"/>
  <Default Extension="wdp" ContentType="image/vnd.ms-photo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75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69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1" autoAdjust="0"/>
    <p:restoredTop sz="94660"/>
  </p:normalViewPr>
  <p:slideViewPr>
    <p:cSldViewPr>
      <p:cViewPr>
        <p:scale>
          <a:sx n="55" d="100"/>
          <a:sy n="55" d="100"/>
        </p:scale>
        <p:origin x="-96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xy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4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emf"/><Relationship Id="rId5" Type="http://schemas.openxmlformats.org/officeDocument/2006/relationships/package" Target="../embeddings/_________Microsoft_Word1.docx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id"/><Relationship Id="rId3" Type="http://schemas.microsoft.com/office/2007/relationships/media" Target="../media/media2.mid"/><Relationship Id="rId7" Type="http://schemas.microsoft.com/office/2007/relationships/media" Target="../media/media4.mid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5" Type="http://schemas.microsoft.com/office/2007/relationships/media" Target="../media/media3.wav"/><Relationship Id="rId10" Type="http://schemas.openxmlformats.org/officeDocument/2006/relationships/image" Target="../media/image25.png"/><Relationship Id="rId4" Type="http://schemas.openxmlformats.org/officeDocument/2006/relationships/audio" Target="../media/media2.mid"/><Relationship Id="rId9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5" Type="http://schemas.openxmlformats.org/officeDocument/2006/relationships/image" Target="../media/image27.png"/><Relationship Id="rId4" Type="http://schemas.openxmlformats.org/officeDocument/2006/relationships/hyperlink" Target="&#1076;&#1086;&#1089;&#1082;&#1072;%20&#1085;&#1072;&#1089;&#1090;&#1088;&#1086;&#1077;&#1085;&#1080;&#1103;.gsp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hyperlink" Target="&#1055;&#1088;&#1086;&#1077;&#1082;&#1090;1.vbp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5" Type="http://schemas.microsoft.com/office/2007/relationships/hdphoto" Target="../media/hdphoto4.wdp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microsoft.com/office/2007/relationships/hdphoto" Target="../media/hdphoto5.wdp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5" Type="http://schemas.microsoft.com/office/2007/relationships/hdphoto" Target="../media/hdphoto5.wdp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96752"/>
            <a:ext cx="6400800" cy="685800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i="1" dirty="0" smtClean="0">
                <a:ln w="50800"/>
                <a:solidFill>
                  <a:schemeClr val="accent5">
                    <a:lumMod val="75000"/>
                  </a:schemeClr>
                </a:solidFill>
              </a:rPr>
              <a:t>Тема урока: </a:t>
            </a:r>
            <a:br>
              <a:rPr lang="ru-RU" b="1" i="1" dirty="0" smtClean="0">
                <a:ln w="50800"/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>
                <a:ln w="50800"/>
                <a:solidFill>
                  <a:schemeClr val="accent5">
                    <a:lumMod val="75000"/>
                  </a:schemeClr>
                </a:solidFill>
              </a:rPr>
              <a:t>«Машина времени » </a:t>
            </a:r>
          </a:p>
        </p:txBody>
      </p:sp>
      <p:pic>
        <p:nvPicPr>
          <p:cNvPr id="1026" name="Picture 2" descr="C:\Program Files\Microsoft Office\MEDIA\CAGCAT10\j0301252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19672" y="2236212"/>
            <a:ext cx="5544616" cy="36410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6070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939" y="143301"/>
            <a:ext cx="8247817" cy="2978050"/>
          </a:xfr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Cement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ru-RU" b="1" i="1" dirty="0"/>
              <a:t>Количество материков умножьте на количество океанов. </a:t>
            </a:r>
            <a:br>
              <a:rPr lang="ru-RU" b="1" i="1" dirty="0"/>
            </a:br>
            <a:r>
              <a:rPr lang="ru-RU" b="1" i="1" dirty="0"/>
              <a:t>Что получили?</a:t>
            </a:r>
            <a:br>
              <a:rPr lang="ru-RU" b="1" i="1" dirty="0"/>
            </a:b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8636"/>
            <a:ext cx="9143999" cy="4109364"/>
          </a:xfrm>
        </p:spPr>
      </p:pic>
    </p:spTree>
    <p:extLst>
      <p:ext uri="{BB962C8B-B14F-4D97-AF65-F5344CB8AC3E}">
        <p14:creationId xmlns:p14="http://schemas.microsoft.com/office/powerpoint/2010/main" val="341099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136904" cy="1750797"/>
          </a:xfr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Cement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b="1" i="1" dirty="0"/>
              <a:t>Единица </a:t>
            </a:r>
            <a:r>
              <a:rPr lang="ru-RU" b="1" i="1" dirty="0">
                <a:effectLst/>
              </a:rPr>
              <a:t>измерения</a:t>
            </a:r>
            <a:r>
              <a:rPr lang="ru-RU" b="1" i="1" dirty="0"/>
              <a:t> драгоценных камней?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71204"/>
            <a:ext cx="7416824" cy="4968552"/>
          </a:xfrm>
        </p:spPr>
      </p:pic>
    </p:spTree>
    <p:extLst>
      <p:ext uri="{BB962C8B-B14F-4D97-AF65-F5344CB8AC3E}">
        <p14:creationId xmlns:p14="http://schemas.microsoft.com/office/powerpoint/2010/main" val="124491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704856" cy="2376264"/>
          </a:xfr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Cement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3600" b="1" i="1" dirty="0"/>
              <a:t>У отца 6 сыновей. Каждый сын имеет по 1 сестре.</a:t>
            </a:r>
            <a:br>
              <a:rPr lang="ru-RU" sz="3600" b="1" i="1" dirty="0"/>
            </a:br>
            <a:r>
              <a:rPr lang="ru-RU" sz="3600" b="1" i="1" dirty="0"/>
              <a:t> Сколько детей у отца?</a:t>
            </a:r>
            <a:br>
              <a:rPr lang="ru-RU" sz="3600" b="1" i="1" dirty="0"/>
            </a:br>
            <a:endParaRPr lang="ru-RU" sz="36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439287"/>
            <a:ext cx="7128792" cy="4482498"/>
          </a:xfrm>
        </p:spPr>
      </p:pic>
    </p:spTree>
    <p:extLst>
      <p:ext uri="{BB962C8B-B14F-4D97-AF65-F5344CB8AC3E}">
        <p14:creationId xmlns:p14="http://schemas.microsoft.com/office/powerpoint/2010/main" val="7484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brigh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effectLst>
            <a:glow rad="101600">
              <a:schemeClr val="accent3">
                <a:satMod val="175000"/>
                <a:alpha val="40000"/>
              </a:schemeClr>
            </a:glow>
            <a:reflection stA="0" endPos="65000" dist="50800" dir="5400000" sy="-100000" algn="bl" rotWithShape="0"/>
            <a:softEdge rad="63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5574"/>
            <a:ext cx="8352928" cy="4683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910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1985584"/>
              </p:ext>
            </p:extLst>
          </p:nvPr>
        </p:nvGraphicFramePr>
        <p:xfrm>
          <a:off x="755576" y="1772815"/>
          <a:ext cx="7381948" cy="2758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5487"/>
                <a:gridCol w="1845487"/>
                <a:gridCol w="1845487"/>
                <a:gridCol w="1845487"/>
              </a:tblGrid>
              <a:tr h="1512168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839 * 9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569 * 3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192 * 5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192 * 5</a:t>
                      </a:r>
                      <a:endParaRPr lang="ru-RU" sz="3600" dirty="0"/>
                    </a:p>
                  </a:txBody>
                  <a:tcPr/>
                </a:tc>
              </a:tr>
              <a:tr h="12458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532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/>
          <p:cNvSpPr/>
          <p:nvPr/>
        </p:nvSpPr>
        <p:spPr>
          <a:xfrm>
            <a:off x="2051720" y="2132856"/>
            <a:ext cx="5688632" cy="2664296"/>
          </a:xfrm>
          <a:prstGeom prst="fram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Самостоятельная работа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81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88640"/>
            <a:ext cx="3240360" cy="1944216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31640" y="4149079"/>
            <a:ext cx="4949402" cy="1306101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8730642"/>
              </p:ext>
            </p:extLst>
          </p:nvPr>
        </p:nvGraphicFramePr>
        <p:xfrm>
          <a:off x="467544" y="2492896"/>
          <a:ext cx="8136904" cy="4176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Документ" r:id="rId5" imgW="6619657" imgH="4086961" progId="Word.Document.12">
                  <p:embed/>
                </p:oleObj>
              </mc:Choice>
              <mc:Fallback>
                <p:oleObj name="Документ" r:id="rId5" imgW="6619657" imgH="408696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7544" y="2492896"/>
                        <a:ext cx="8136904" cy="4176464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solidFill>
                          <a:srgbClr val="FFFF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6461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496944" cy="618630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dirty="0"/>
              <a:t>1533 - 1584 - Годы правления Ивана Грозного</a:t>
            </a:r>
          </a:p>
          <a:p>
            <a:r>
              <a:rPr lang="ru-RU" sz="2000" dirty="0"/>
              <a:t>1727 - 1730 - Правление Петра Второго</a:t>
            </a:r>
          </a:p>
          <a:p>
            <a:r>
              <a:rPr lang="ru-RU" sz="2000" dirty="0"/>
              <a:t>1095 г. - основание Рязани</a:t>
            </a:r>
          </a:p>
          <a:p>
            <a:r>
              <a:rPr lang="ru-RU" sz="2000" dirty="0"/>
              <a:t>1221 г. - дата основания Нижнего Новгорода.</a:t>
            </a:r>
          </a:p>
          <a:p>
            <a:r>
              <a:rPr lang="ru-RU" sz="2000" dirty="0"/>
              <a:t>1749 г. - основание Ростова-на-Дону.</a:t>
            </a:r>
          </a:p>
          <a:p>
            <a:r>
              <a:rPr lang="ru-RU" sz="2000" dirty="0"/>
              <a:t>1858 г. - основание Хабаровска</a:t>
            </a:r>
          </a:p>
          <a:p>
            <a:r>
              <a:rPr lang="ru-RU" sz="2000" dirty="0"/>
              <a:t>965 г. - Разгром Хазарского каганата войском Киевского князя Святослава Игоревича.</a:t>
            </a:r>
          </a:p>
          <a:p>
            <a:r>
              <a:rPr lang="ru-RU" sz="2000" dirty="0"/>
              <a:t>1961 г. - Первый полет человека в Космос. Им был Юрий Гагарин из ССС</a:t>
            </a:r>
          </a:p>
          <a:p>
            <a:r>
              <a:rPr lang="ru-RU" sz="2000" dirty="0"/>
              <a:t> 1242 г. - Битва на Чудском озере - сражение между русскими во главе с Александром Невским и рыцарями Ливонского ордена. Эта битва вошла в историю, как "Ледовое побоище". </a:t>
            </a:r>
          </a:p>
          <a:p>
            <a:r>
              <a:rPr lang="ru-RU" sz="2000" dirty="0"/>
              <a:t>1941 - 1945 гг. - Война между СССР и Германией. Это противостояние проходило в рамках Второй мировой войны.</a:t>
            </a:r>
          </a:p>
          <a:p>
            <a:r>
              <a:rPr lang="ru-RU" sz="2000" dirty="0"/>
              <a:t>988 г. - Крещение Руси. Киевская Русь принимает православное христианство.</a:t>
            </a:r>
          </a:p>
          <a:p>
            <a:r>
              <a:rPr lang="ru-RU" sz="2000" dirty="0"/>
              <a:t>1612 г. - Освобождение Москвы от поляков народным ополчением Минина и Пожарского.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0231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ест 1"/>
          <p:cNvSpPr/>
          <p:nvPr/>
        </p:nvSpPr>
        <p:spPr>
          <a:xfrm>
            <a:off x="755576" y="836712"/>
            <a:ext cx="8136904" cy="4752528"/>
          </a:xfrm>
          <a:prstGeom prst="plus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5000" contrast="11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7030A0"/>
                </a:solidFill>
              </a:rPr>
              <a:t>Домашнее задание </a:t>
            </a:r>
            <a:r>
              <a:rPr lang="ru-RU" sz="3600" b="1" dirty="0" smtClean="0">
                <a:solidFill>
                  <a:srgbClr val="7030A0"/>
                </a:solidFill>
              </a:rPr>
              <a:t>: составить математический кроссворд, объединившись на  группы по месяцам рождения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4408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S900069280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3" name="MS900074279[1].mi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5" name="MS900054309[1].mid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0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6" name="Блок-схема: альтернативный процесс 5"/>
          <p:cNvSpPr/>
          <p:nvPr/>
        </p:nvSpPr>
        <p:spPr>
          <a:xfrm>
            <a:off x="2123728" y="620688"/>
            <a:ext cx="5040560" cy="1800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награждение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089425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4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47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69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1" y="476672"/>
            <a:ext cx="7848872" cy="5904656"/>
          </a:xfrm>
          <a:blipFill>
            <a:blip r:embed="rId2">
              <a:biLevel thresh="5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LineDrawing/>
                      </a14:imgEffect>
                      <a14:imgEffect>
                        <a14:colorTemperature colorTemp="88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sz="3600" b="1" i="1" dirty="0" smtClean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 урока:</a:t>
            </a:r>
            <a:br>
              <a:rPr lang="ru-RU" sz="3600" b="1" i="1" dirty="0" smtClean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-актуализация знаний и умений решения задач различными способами</a:t>
            </a:r>
            <a:br>
              <a:rPr lang="ru-RU" sz="3600" b="1" dirty="0" smtClean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совершенствовать  навыки устного счета</a:t>
            </a:r>
            <a:br>
              <a:rPr lang="ru-RU" sz="3600" b="1" dirty="0" smtClean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-развивать логическое мышление</a:t>
            </a:r>
            <a:br>
              <a:rPr lang="ru-RU" sz="3600" b="1" dirty="0" smtClean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-воспитание чувства патриотизма</a:t>
            </a:r>
            <a:r>
              <a:rPr lang="ru-RU" b="1" dirty="0" smtClean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oilet"/>
          <p:cNvSpPr>
            <a:spLocks noEditPoints="1" noChangeArrowheads="1"/>
          </p:cNvSpPr>
          <p:nvPr/>
        </p:nvSpPr>
        <p:spPr bwMode="auto">
          <a:xfrm>
            <a:off x="7452320" y="620688"/>
            <a:ext cx="676275" cy="9048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10800 w 21600"/>
              <a:gd name="T7" fmla="*/ 21600 h 21600"/>
              <a:gd name="T8" fmla="*/ 931 w 21600"/>
              <a:gd name="T9" fmla="*/ 538 h 21600"/>
              <a:gd name="T10" fmla="*/ 20729 w 21600"/>
              <a:gd name="T11" fmla="*/ 660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21600" y="7298"/>
                </a:moveTo>
                <a:lnTo>
                  <a:pt x="21600" y="0"/>
                </a:lnTo>
                <a:lnTo>
                  <a:pt x="10679" y="0"/>
                </a:lnTo>
                <a:lnTo>
                  <a:pt x="0" y="0"/>
                </a:lnTo>
                <a:lnTo>
                  <a:pt x="0" y="7298"/>
                </a:lnTo>
                <a:lnTo>
                  <a:pt x="6033" y="7298"/>
                </a:lnTo>
                <a:lnTo>
                  <a:pt x="6206" y="7616"/>
                </a:lnTo>
                <a:lnTo>
                  <a:pt x="6310" y="7935"/>
                </a:lnTo>
                <a:lnTo>
                  <a:pt x="6345" y="8302"/>
                </a:lnTo>
                <a:lnTo>
                  <a:pt x="6310" y="8620"/>
                </a:lnTo>
                <a:lnTo>
                  <a:pt x="6206" y="8963"/>
                </a:lnTo>
                <a:lnTo>
                  <a:pt x="6102" y="9331"/>
                </a:lnTo>
                <a:lnTo>
                  <a:pt x="5894" y="9722"/>
                </a:lnTo>
                <a:lnTo>
                  <a:pt x="5513" y="10163"/>
                </a:lnTo>
                <a:lnTo>
                  <a:pt x="4577" y="11339"/>
                </a:lnTo>
                <a:lnTo>
                  <a:pt x="3848" y="12539"/>
                </a:lnTo>
                <a:lnTo>
                  <a:pt x="3363" y="13641"/>
                </a:lnTo>
                <a:lnTo>
                  <a:pt x="3086" y="14718"/>
                </a:lnTo>
                <a:lnTo>
                  <a:pt x="3051" y="15649"/>
                </a:lnTo>
                <a:lnTo>
                  <a:pt x="3086" y="16580"/>
                </a:lnTo>
                <a:lnTo>
                  <a:pt x="3467" y="17510"/>
                </a:lnTo>
                <a:lnTo>
                  <a:pt x="3952" y="18294"/>
                </a:lnTo>
                <a:lnTo>
                  <a:pt x="4577" y="19029"/>
                </a:lnTo>
                <a:lnTo>
                  <a:pt x="5270" y="19616"/>
                </a:lnTo>
                <a:lnTo>
                  <a:pt x="6137" y="20229"/>
                </a:lnTo>
                <a:lnTo>
                  <a:pt x="6969" y="20718"/>
                </a:lnTo>
                <a:lnTo>
                  <a:pt x="7905" y="21061"/>
                </a:lnTo>
                <a:lnTo>
                  <a:pt x="8876" y="21331"/>
                </a:lnTo>
                <a:lnTo>
                  <a:pt x="9812" y="21600"/>
                </a:lnTo>
                <a:lnTo>
                  <a:pt x="10817" y="21600"/>
                </a:lnTo>
                <a:lnTo>
                  <a:pt x="11753" y="21600"/>
                </a:lnTo>
                <a:lnTo>
                  <a:pt x="12690" y="21331"/>
                </a:lnTo>
                <a:lnTo>
                  <a:pt x="13695" y="21061"/>
                </a:lnTo>
                <a:lnTo>
                  <a:pt x="14492" y="20718"/>
                </a:lnTo>
                <a:lnTo>
                  <a:pt x="15359" y="20229"/>
                </a:lnTo>
                <a:lnTo>
                  <a:pt x="16157" y="19616"/>
                </a:lnTo>
                <a:lnTo>
                  <a:pt x="16781" y="19029"/>
                </a:lnTo>
                <a:lnTo>
                  <a:pt x="17335" y="18294"/>
                </a:lnTo>
                <a:lnTo>
                  <a:pt x="17717" y="17510"/>
                </a:lnTo>
                <a:lnTo>
                  <a:pt x="18098" y="16580"/>
                </a:lnTo>
                <a:lnTo>
                  <a:pt x="18237" y="15649"/>
                </a:lnTo>
                <a:lnTo>
                  <a:pt x="18098" y="14718"/>
                </a:lnTo>
                <a:lnTo>
                  <a:pt x="17856" y="13641"/>
                </a:lnTo>
                <a:lnTo>
                  <a:pt x="17231" y="12539"/>
                </a:lnTo>
                <a:lnTo>
                  <a:pt x="16538" y="11339"/>
                </a:lnTo>
                <a:lnTo>
                  <a:pt x="15533" y="10163"/>
                </a:lnTo>
                <a:lnTo>
                  <a:pt x="15221" y="9722"/>
                </a:lnTo>
                <a:lnTo>
                  <a:pt x="14978" y="9404"/>
                </a:lnTo>
                <a:lnTo>
                  <a:pt x="14804" y="9012"/>
                </a:lnTo>
                <a:lnTo>
                  <a:pt x="14735" y="8620"/>
                </a:lnTo>
                <a:lnTo>
                  <a:pt x="14700" y="8302"/>
                </a:lnTo>
                <a:lnTo>
                  <a:pt x="14735" y="7959"/>
                </a:lnTo>
                <a:lnTo>
                  <a:pt x="14874" y="7616"/>
                </a:lnTo>
                <a:lnTo>
                  <a:pt x="14978" y="7298"/>
                </a:lnTo>
                <a:lnTo>
                  <a:pt x="21600" y="7298"/>
                </a:lnTo>
                <a:close/>
              </a:path>
              <a:path w="21600" h="21600" extrusionOk="0">
                <a:moveTo>
                  <a:pt x="21600" y="7298"/>
                </a:moveTo>
                <a:lnTo>
                  <a:pt x="6033" y="7298"/>
                </a:lnTo>
                <a:lnTo>
                  <a:pt x="11164" y="7298"/>
                </a:lnTo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Program Files\Microsoft Office\MEDIA\OFFICE14\Lines\BD21313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733256"/>
            <a:ext cx="4686300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9221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ерфолента 3"/>
          <p:cNvSpPr/>
          <p:nvPr/>
        </p:nvSpPr>
        <p:spPr>
          <a:xfrm>
            <a:off x="467544" y="-171400"/>
            <a:ext cx="8424936" cy="6192688"/>
          </a:xfrm>
          <a:prstGeom prst="flowChartPunchedTape">
            <a:avLst/>
          </a:prstGeom>
          <a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Texturizer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unset" dir="t"/>
            </a:scene3d>
            <a:sp3d extrusionH="57150" prstMaterial="plastic">
              <a:bevelT w="38100" h="38100"/>
            </a:sp3d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Доска настроения</a:t>
            </a:r>
            <a:endParaRPr lang="ru-RU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Улыбающееся лицо 2">
            <a:hlinkClick r:id="rId4" action="ppaction://hlinkfile"/>
          </p:cNvPr>
          <p:cNvSpPr/>
          <p:nvPr/>
        </p:nvSpPr>
        <p:spPr>
          <a:xfrm>
            <a:off x="1259632" y="4221088"/>
            <a:ext cx="2304256" cy="1512168"/>
          </a:xfrm>
          <a:prstGeom prst="smileyFace">
            <a:avLst/>
          </a:prstGeom>
          <a:blipFill>
            <a:blip r:embed="rId5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astelsSmooth/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effectLst>
            <a:reflection blurRad="6350" stA="50000" endA="300" endPos="90000" dir="5400000" sy="-100000" algn="bl" rotWithShape="0"/>
          </a:effectLst>
          <a:scene3d>
            <a:camera prst="orthographicFront"/>
            <a:lightRig rig="sunset" dir="t"/>
          </a:scene3d>
          <a:sp3d extrusionH="76200" contourW="12700" prstMaterial="flat">
            <a:extrusionClr>
              <a:srgbClr val="00B050"/>
            </a:extrusionClr>
            <a:contourClr>
              <a:srgbClr val="92D050"/>
            </a:contourClr>
          </a:sp3d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rgbClr val="FFFF00">
                    <a:alpha val="40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6995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493828" y="693982"/>
            <a:ext cx="8424909" cy="293554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Эпиграф</a:t>
            </a:r>
            <a:br>
              <a:rPr lang="ru-RU" b="1" dirty="0"/>
            </a:br>
            <a:r>
              <a:rPr lang="ru-RU" b="1" i="1" dirty="0"/>
              <a:t>Математику уже за то любить следует, что она ум в порядок приводит</a:t>
            </a:r>
            <a:r>
              <a:rPr lang="ru-RU" b="1" dirty="0"/>
              <a:t>.</a:t>
            </a:r>
            <a:br>
              <a:rPr lang="ru-RU" b="1" dirty="0"/>
            </a:br>
            <a:r>
              <a:rPr lang="ru-RU" dirty="0"/>
              <a:t>М. В. Ломоносов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0848"/>
            <a:ext cx="4926513" cy="4958489"/>
          </a:xfrm>
          <a:effectLst>
            <a:reflection blurRad="6350" stA="50000" endA="300" endPos="55500" dist="50800" dir="5400000" sy="-100000" algn="bl" rotWithShape="0"/>
          </a:effectLst>
          <a:scene3d>
            <a:camera prst="perspectiveFront"/>
            <a:lightRig rig="threePt" dir="t"/>
          </a:scene3d>
          <a:sp3d>
            <a:bevelT w="114300" prst="artDeco"/>
          </a:sp3d>
        </p:spPr>
      </p:pic>
    </p:spTree>
    <p:extLst>
      <p:ext uri="{BB962C8B-B14F-4D97-AF65-F5344CB8AC3E}">
        <p14:creationId xmlns:p14="http://schemas.microsoft.com/office/powerpoint/2010/main" val="372990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0751E-6 C -5.55556E-7 -0.03191 0.02604 -0.05803 0.05799 -0.05803 L 0.19201 -0.05803 C 0.22396 -0.05803 0.25 -0.03191 0.25 -1.90751E-6 L 0.25 0.13203 C 0.25 0.16393 0.22396 0.19098 0.19201 0.19098 L 0.05799 0.19098 C 0.02604 0.19098 -5.55556E-7 0.16393 -5.55556E-7 0.13203 Z " pathEditMode="relative" rAng="0" ptsTypes="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66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915816" y="1844824"/>
            <a:ext cx="5472608" cy="18676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hlinkClick r:id="rId2" action="ppaction://hlinkfile"/>
              </a:rPr>
              <a:t>Тестовая проверка счета</a:t>
            </a:r>
            <a:endParaRPr lang="ru-RU" dirty="0">
              <a:solidFill>
                <a:srgbClr val="FF0000"/>
              </a:solidFill>
              <a:hlinkClick r:id="rId2" action="ppaction://hlinkfile"/>
            </a:endParaRPr>
          </a:p>
        </p:txBody>
      </p:sp>
      <p:pic>
        <p:nvPicPr>
          <p:cNvPr id="5123" name="Picture 3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2952328" cy="4843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7726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1907704" y="1772816"/>
            <a:ext cx="4968552" cy="2952328"/>
          </a:xfrm>
          <a:prstGeom prst="fram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ФРОНТАЛЬНЫЙ ОПРОС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069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\Pictures\1000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32" y="2564905"/>
            <a:ext cx="815371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альтернативный процесс 1"/>
          <p:cNvSpPr/>
          <p:nvPr/>
        </p:nvSpPr>
        <p:spPr>
          <a:xfrm>
            <a:off x="879794" y="28048"/>
            <a:ext cx="7200800" cy="2320832"/>
          </a:xfrm>
          <a:prstGeom prst="flowChartAlternateProcess">
            <a:avLst/>
          </a:prstGeom>
          <a:blipFill>
            <a:blip r:embed="rId3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Cement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/>
              <a:t>1% от одной тысячи рублей?</a:t>
            </a:r>
          </a:p>
        </p:txBody>
      </p:sp>
    </p:spTree>
    <p:extLst>
      <p:ext uri="{BB962C8B-B14F-4D97-AF65-F5344CB8AC3E}">
        <p14:creationId xmlns:p14="http://schemas.microsoft.com/office/powerpoint/2010/main" val="1956838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12968" cy="2448272"/>
          </a:xfr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Cement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txBody>
          <a:bodyPr/>
          <a:lstStyle/>
          <a:p>
            <a:r>
              <a:rPr lang="ru-RU" b="1" i="1" dirty="0"/>
              <a:t>Можно ли при умножении чисел получить ноль?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3284984"/>
            <a:ext cx="8568952" cy="2520280"/>
          </a:xfrm>
          <a:blipFill>
            <a:blip r:embed="rId4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Cement/>
                      </a14:imgEffect>
                      <a14:imgEffect>
                        <a14:colorTemperature colorTemp="8800"/>
                      </a14:imgEffect>
                      <a14:imgEffect>
                        <a14:brightnessContrast bright="4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4800" b="1" i="1" dirty="0"/>
              <a:t>Какова третья часть от </a:t>
            </a:r>
            <a:r>
              <a:rPr lang="ru-RU" sz="4800" b="1" i="1" dirty="0" smtClean="0"/>
              <a:t>60?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val="140872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352928" cy="2201625"/>
          </a:xfr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Cement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b="1" i="1" dirty="0"/>
              <a:t>Наибольшее двухзначное число?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7848" y="3789041"/>
            <a:ext cx="8426639" cy="2205348"/>
          </a:xfrm>
          <a:blipFill>
            <a:blip r:embed="rId4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Cement/>
                      </a14:imgEffect>
                      <a14:imgEffect>
                        <a14:saturation sat="3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4800" b="1" i="1" dirty="0"/>
              <a:t>Сколько ступенек у лестницы, где средняя ступенька</a:t>
            </a:r>
          </a:p>
          <a:p>
            <a:pPr algn="ctr"/>
            <a:r>
              <a:rPr lang="ru-RU" sz="4800" b="1" i="1" dirty="0"/>
              <a:t>восьмая</a:t>
            </a:r>
            <a:r>
              <a:rPr lang="ru-RU" sz="4000" b="1" i="1" dirty="0"/>
              <a:t>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662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3"/>
            <a:ext cx="8964488" cy="3384376"/>
          </a:xfr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Cement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b="1" i="1" dirty="0">
                <a:effectLst/>
              </a:rPr>
              <a:t>Сколько ступенек у лестницы, где средняя ступенька</a:t>
            </a:r>
            <a:br>
              <a:rPr lang="ru-RU" b="1" i="1" dirty="0">
                <a:effectLst/>
              </a:rPr>
            </a:br>
            <a:r>
              <a:rPr lang="ru-RU" b="1" i="1" dirty="0">
                <a:effectLst/>
              </a:rPr>
              <a:t>восьмая?</a:t>
            </a:r>
            <a:br>
              <a:rPr lang="ru-RU" b="1" i="1" dirty="0">
                <a:effectLst/>
              </a:rPr>
            </a:br>
            <a:endParaRPr lang="ru-RU" b="1" i="1" dirty="0"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3933056"/>
            <a:ext cx="8748463" cy="2736303"/>
          </a:xfrm>
          <a:blipFill>
            <a:blip r:embed="rId4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Cement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ru-RU" sz="4800" b="1" i="1" dirty="0"/>
              <a:t>Как называют сотую часть метра?</a:t>
            </a:r>
          </a:p>
        </p:txBody>
      </p:sp>
    </p:spTree>
    <p:extLst>
      <p:ext uri="{BB962C8B-B14F-4D97-AF65-F5344CB8AC3E}">
        <p14:creationId xmlns:p14="http://schemas.microsoft.com/office/powerpoint/2010/main" val="205928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theme/theme1.xml><?xml version="1.0" encoding="utf-8"?>
<a:theme xmlns:a="http://schemas.openxmlformats.org/drawingml/2006/main" name="Kilter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Порядок</Template>
  <TotalTime>278</TotalTime>
  <Words>269</Words>
  <Application>Microsoft Office PowerPoint</Application>
  <PresentationFormat>Экран (4:3)</PresentationFormat>
  <Paragraphs>36</Paragraphs>
  <Slides>20</Slides>
  <Notes>0</Notes>
  <HiddenSlides>1</HiddenSlides>
  <MMClips>4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Kilter</vt:lpstr>
      <vt:lpstr>Документ</vt:lpstr>
      <vt:lpstr>Тема урока:  «Машина времени » </vt:lpstr>
      <vt:lpstr>Задачи урока: -актуализация знаний и умений решения задач различными способами - совершенствовать  навыки устного счета -развивать логическое мышление -воспитание чувства патриотизма   </vt:lpstr>
      <vt:lpstr>Эпиграф Математику уже за то любить следует, что она ум в порядок приводит. М. В. Ломоносов </vt:lpstr>
      <vt:lpstr>Тестовая проверка счета</vt:lpstr>
      <vt:lpstr>Презентация PowerPoint</vt:lpstr>
      <vt:lpstr>Презентация PowerPoint</vt:lpstr>
      <vt:lpstr>Можно ли при умножении чисел получить ноль?</vt:lpstr>
      <vt:lpstr>Наибольшее двухзначное число?</vt:lpstr>
      <vt:lpstr>Сколько ступенек у лестницы, где средняя ступенька восьмая? </vt:lpstr>
      <vt:lpstr>Количество материков умножьте на количество океанов.  Что получили? </vt:lpstr>
      <vt:lpstr>Единица измерения драгоценных камней?</vt:lpstr>
      <vt:lpstr>У отца 6 сыновей. Каждый сын имеет по 1 сестре.  Сколько детей у отца?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Решение задач</dc:title>
  <dc:creator>admin</dc:creator>
  <cp:lastModifiedBy>admin</cp:lastModifiedBy>
  <cp:revision>29</cp:revision>
  <dcterms:created xsi:type="dcterms:W3CDTF">2011-11-16T05:55:45Z</dcterms:created>
  <dcterms:modified xsi:type="dcterms:W3CDTF">2011-12-19T06:10:32Z</dcterms:modified>
</cp:coreProperties>
</file>