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13D90-0E6D-403C-8AC6-314E93768C83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57AFE-656A-46DB-9133-2C481AE446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339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11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876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723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982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721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83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12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78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1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62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11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71A0F-71B7-49FD-9544-2D7F102FA82F}" type="datetimeFigureOut">
              <a:rPr lang="ru-RU" smtClean="0"/>
              <a:t>21.11.2011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02EC2-605E-40C9-8548-ACB2030E70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82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1520" y="1104308"/>
            <a:ext cx="8640960" cy="2231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Постановка задачи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sz="1100" b="1" dirty="0">
              <a:latin typeface="Calibri" pitchFamily="34" charset="0"/>
              <a:cs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Задача о монете.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тетрадный лист в линейку наудачу бросается рублевая монета. Расстояние между линейками равно 8 мм, диаметр монеты 20 мм. Какова вероятность того, что монета пересечет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а) две линии б) три линии?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4223"/>
            <a:ext cx="8602636" cy="194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48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691680" y="557480"/>
            <a:ext cx="620763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Геометрическое определение вероятности при выборе точки из фигуры на плоскости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>
                <a:spLocks noChangeArrowheads="1"/>
              </p:cNvSpPr>
              <p:nvPr/>
            </p:nvSpPr>
            <p:spPr bwMode="auto">
              <a:xfrm>
                <a:off x="3707904" y="1556792"/>
                <a:ext cx="5112568" cy="44033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 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Точку наудачу бросают в область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F 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на плоскости. Какова вероятность того, что точка попадет в некоторую область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G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, которая содержится в фигуре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F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?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	Если предположить, что попадание в любую точку области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F </a:t>
                </a:r>
                <a:r>
                  <a:rPr kumimoji="0" lang="ru-RU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равновозможно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, то вероятность попадания случайной точки в область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G 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будет равна отношению площадей области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G 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и области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F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, то есть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𝐴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𝐺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, где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A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={точка попадет в область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G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}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Такое определение вероятности называется </a:t>
                </a:r>
                <a:r>
                  <a:rPr kumimoji="0" lang="ru-RU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геометрическим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.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Заметим, что площадь фигуры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G 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не больше, чем площадь фигуры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F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, поэтому 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P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(</a:t>
                </a: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A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)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Calibri" pitchFamily="34" charset="0"/>
                  </a:rPr>
                  <a:t>≤</a:t>
                </a:r>
                <a:r>
                  <a:rPr kumimoji="0" lang="ru-RU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1.</a:t>
                </a:r>
                <a:endPara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07904" y="1556792"/>
                <a:ext cx="5112568" cy="4403385"/>
              </a:xfrm>
              <a:prstGeom prst="rect">
                <a:avLst/>
              </a:prstGeom>
              <a:blipFill rotWithShape="1">
                <a:blip r:embed="rId3"/>
                <a:stretch>
                  <a:fillRect l="-954" t="-138" b="-179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3728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51593" y="332656"/>
            <a:ext cx="8372219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Решение задач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Точку наудачу бросают в квадрат, сторона которого равна 1. Какова вероятность того, что расстояние от этой точки до ближайшей стороны квадрата не больше, чем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Times New Roman" pitchFamily="18" charset="0"/>
                <a:cs typeface="Times New Roman" pitchFamily="18" charset="0"/>
              </a:rPr>
              <a:t>14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61" y="1936724"/>
            <a:ext cx="1790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3"/>
              <p:cNvSpPr>
                <a:spLocks noChangeArrowheads="1"/>
              </p:cNvSpPr>
              <p:nvPr/>
            </p:nvSpPr>
            <p:spPr bwMode="auto">
              <a:xfrm>
                <a:off x="2067906" y="1508285"/>
                <a:ext cx="6868338" cy="26475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449263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Решение: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endParaRPr>
              </a:p>
              <a:p>
                <a:pPr marL="0" marR="0" lvl="0" indent="449263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S</a:t>
                </a:r>
                <a:r>
                  <a:rPr kumimoji="0" lang="en-US" sz="16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F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=1  (площадь исходного квадрата)</a:t>
                </a:r>
                <a:endParaRPr lang="ru-RU" sz="1600" dirty="0">
                  <a:latin typeface="Arial" pitchFamily="34" charset="0"/>
                  <a:cs typeface="Arial" pitchFamily="34" charset="0"/>
                </a:endParaRPr>
              </a:p>
              <a:p>
                <a:pPr lvl="0" indent="44926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Точка удалена от границы квадрата не более чем на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1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, если                  </a:t>
                </a:r>
                <a:r>
                  <a:rPr kumimoji="0" lang="ru-RU" sz="16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      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она попала в заштрихованную на рисунке фигуру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G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.</a:t>
                </a:r>
                <a:endPara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indent="44926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S</a:t>
                </a:r>
                <a:r>
                  <a:rPr kumimoji="0" lang="en-US" sz="16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G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= S</a:t>
                </a:r>
                <a:r>
                  <a:rPr kumimoji="0" lang="en-US" sz="16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F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– S</a:t>
                </a:r>
                <a:r>
                  <a:rPr kumimoji="0" lang="en-US" sz="16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ABCD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= 1 -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1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= </a:t>
                </a:r>
                <a:r>
                  <a:rPr lang="ru-RU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1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Если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A</a:t>
                </a: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 = {расстояние от точки до ближайшей стороны  квадрата не больше, чем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1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}, то </a:t>
                </a:r>
                <a:endPara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indent="44926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P(A) = </a:t>
                </a:r>
                <a:r>
                  <a:rPr lang="ru-RU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1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: 1 = </a:t>
                </a:r>
                <a:r>
                  <a:rPr lang="ru-RU" sz="1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1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endParaRPr>
              </a:p>
              <a:p>
                <a:pPr lvl="0" indent="44926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			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1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67906" y="1508285"/>
                <a:ext cx="6868338" cy="2647584"/>
              </a:xfrm>
              <a:prstGeom prst="rect">
                <a:avLst/>
              </a:prstGeom>
              <a:blipFill rotWithShape="1">
                <a:blip r:embed="rId3"/>
                <a:stretch>
                  <a:fillRect l="-44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310742" y="4482602"/>
            <a:ext cx="84183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Вариант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квадрате случайным образом берется точка. Найдите вероятность того, что эта точка не принадлежит вписанному в этот квадрат кругу.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Вариант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круге случайным образом берется точка. Найдите вероятность того, что эта точка принадлежит вписанному в этот круг квадрату.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058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35" y="980728"/>
            <a:ext cx="1876425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48" y="3789040"/>
            <a:ext cx="1600200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96627" y="558638"/>
            <a:ext cx="138082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Вариант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>
                <a:spLocks noChangeArrowheads="1"/>
              </p:cNvSpPr>
              <p:nvPr/>
            </p:nvSpPr>
            <p:spPr bwMode="auto">
              <a:xfrm>
                <a:off x="2771800" y="380406"/>
                <a:ext cx="6120680" cy="30898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ru-RU" dirty="0" smtClean="0"/>
                  <a:t>Пусть </a:t>
                </a:r>
                <a:r>
                  <a:rPr lang="ru-RU" dirty="0"/>
                  <a:t>сторона квадрата равна </a:t>
                </a:r>
                <a:r>
                  <a:rPr lang="en-US" dirty="0"/>
                  <a:t>a</a:t>
                </a:r>
                <a:r>
                  <a:rPr lang="ru-RU" dirty="0"/>
                  <a:t>, тогда </a:t>
                </a:r>
                <a:r>
                  <a:rPr lang="en-US" dirty="0"/>
                  <a:t>r</a:t>
                </a:r>
                <a:r>
                  <a:rPr lang="ru-RU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en-US" dirty="0"/>
                  <a:t>a</a:t>
                </a:r>
                <a:endParaRPr lang="ru-RU" dirty="0"/>
              </a:p>
              <a:p>
                <a:r>
                  <a:rPr lang="en-US" dirty="0"/>
                  <a:t>S</a:t>
                </a:r>
                <a:r>
                  <a:rPr lang="ru-RU" baseline="-25000" dirty="0" err="1"/>
                  <a:t>кв</a:t>
                </a:r>
                <a:r>
                  <a:rPr lang="ru-RU" baseline="-25000" dirty="0"/>
                  <a:t> </a:t>
                </a:r>
                <a:r>
                  <a:rPr lang="ru-RU" dirty="0"/>
                  <a:t>= </a:t>
                </a:r>
                <a:r>
                  <a:rPr lang="en-US" dirty="0"/>
                  <a:t>a</a:t>
                </a:r>
                <a:r>
                  <a:rPr lang="en-US" baseline="30000" dirty="0"/>
                  <a:t>2 </a:t>
                </a:r>
                <a:r>
                  <a:rPr lang="en-US" dirty="0"/>
                  <a:t>; </a:t>
                </a:r>
                <a:endParaRPr lang="ru-RU" dirty="0"/>
              </a:p>
              <a:p>
                <a:r>
                  <a:rPr lang="en-US" dirty="0"/>
                  <a:t>S</a:t>
                </a:r>
                <a:r>
                  <a:rPr lang="ru-RU" baseline="-25000" dirty="0" err="1"/>
                  <a:t>кр</a:t>
                </a:r>
                <a:r>
                  <a:rPr lang="ru-RU" baseline="-25000" dirty="0"/>
                  <a:t> </a:t>
                </a:r>
                <a:r>
                  <a:rPr lang="ru-RU" dirty="0"/>
                  <a:t>= π</a:t>
                </a:r>
                <a:r>
                  <a:rPr lang="en-US" dirty="0"/>
                  <a:t>r</a:t>
                </a:r>
                <a:r>
                  <a:rPr lang="en-US" baseline="30000" dirty="0"/>
                  <a:t>2 </a:t>
                </a:r>
                <a:r>
                  <a:rPr lang="en-US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/>
                  <a:t> π</a:t>
                </a:r>
                <a:r>
                  <a:rPr lang="en-US" dirty="0"/>
                  <a:t>a</a:t>
                </a:r>
                <a:r>
                  <a:rPr lang="en-US" baseline="30000" dirty="0"/>
                  <a:t>2</a:t>
                </a:r>
                <a:endParaRPr lang="ru-RU" dirty="0"/>
              </a:p>
              <a:p>
                <a:r>
                  <a:rPr lang="en-US" dirty="0"/>
                  <a:t>S</a:t>
                </a:r>
                <a:r>
                  <a:rPr lang="en-US" baseline="-25000" dirty="0"/>
                  <a:t>A </a:t>
                </a:r>
                <a:r>
                  <a:rPr lang="ru-RU" dirty="0"/>
                  <a:t>– площадь заштрихованной области квадрата</a:t>
                </a:r>
              </a:p>
              <a:p>
                <a:r>
                  <a:rPr lang="en-US" dirty="0"/>
                  <a:t> </a:t>
                </a:r>
                <a:endParaRPr lang="ru-RU" dirty="0"/>
              </a:p>
              <a:p>
                <a:r>
                  <a:rPr lang="en-US" dirty="0"/>
                  <a:t>S</a:t>
                </a:r>
                <a:r>
                  <a:rPr lang="en-US" baseline="-25000" dirty="0"/>
                  <a:t>A </a:t>
                </a:r>
                <a:r>
                  <a:rPr lang="en-US" dirty="0"/>
                  <a:t>= S</a:t>
                </a:r>
                <a:r>
                  <a:rPr lang="ru-RU" baseline="-25000" dirty="0" err="1"/>
                  <a:t>кв</a:t>
                </a:r>
                <a:r>
                  <a:rPr lang="ru-RU" baseline="-25000" dirty="0"/>
                  <a:t> </a:t>
                </a:r>
                <a:r>
                  <a:rPr lang="en-US" dirty="0"/>
                  <a:t>- S</a:t>
                </a:r>
                <a:r>
                  <a:rPr lang="ru-RU" baseline="-25000" dirty="0" err="1"/>
                  <a:t>кр</a:t>
                </a:r>
                <a:r>
                  <a:rPr lang="en-US" dirty="0"/>
                  <a:t> = a</a:t>
                </a:r>
                <a:r>
                  <a:rPr lang="en-US" baseline="30000" dirty="0"/>
                  <a:t>2 </a:t>
                </a:r>
                <a:r>
                  <a:rPr lang="en-US" dirty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/>
                  <a:t> π</a:t>
                </a:r>
                <a:r>
                  <a:rPr lang="en-US" dirty="0"/>
                  <a:t>a</a:t>
                </a:r>
                <a:r>
                  <a:rPr lang="en-US" baseline="30000" dirty="0"/>
                  <a:t>2</a:t>
                </a:r>
                <a:r>
                  <a:rPr lang="en-US" baseline="-25000" dirty="0"/>
                  <a:t> </a:t>
                </a:r>
                <a:r>
                  <a:rPr lang="en-US" dirty="0"/>
                  <a:t>= </a:t>
                </a:r>
                <a:r>
                  <a:rPr lang="en-US" dirty="0" smtClean="0"/>
                  <a:t>a</a:t>
                </a:r>
                <a:r>
                  <a:rPr lang="en-US" baseline="30000" dirty="0" smtClean="0"/>
                  <a:t>2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4−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</a:rPr>
                          <m:t>π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dirty="0"/>
              </a:p>
              <a:p>
                <a:r>
                  <a:rPr lang="en-US" baseline="30000" dirty="0"/>
                  <a:t> </a:t>
                </a:r>
                <a:endParaRPr lang="ru-RU" dirty="0"/>
              </a:p>
              <a:p>
                <a:r>
                  <a:rPr lang="en-US" dirty="0"/>
                  <a:t>P (A) </a:t>
                </a:r>
                <a:r>
                  <a:rPr lang="ru-RU" dirty="0" smtClean="0"/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4−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</a:rPr>
                          <m:t>π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baseline="30000" dirty="0"/>
                  <a:t>	</a:t>
                </a:r>
                <a:r>
                  <a:rPr lang="en-US" dirty="0"/>
                  <a:t>	</a:t>
                </a:r>
                <a:r>
                  <a:rPr lang="ru-RU" dirty="0"/>
                  <a:t>Ответ</a:t>
                </a:r>
                <a:r>
                  <a:rPr lang="en-US" dirty="0" smtClean="0"/>
                  <a:t>: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4−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</a:rPr>
                          <m:t>π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dirty="0"/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71800" y="380406"/>
                <a:ext cx="6120680" cy="3089820"/>
              </a:xfrm>
              <a:prstGeom prst="rect">
                <a:avLst/>
              </a:prstGeom>
              <a:blipFill rotWithShape="1">
                <a:blip r:embed="rId4"/>
                <a:stretch>
                  <a:fillRect l="-8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>
                <a:spLocks noChangeArrowheads="1"/>
              </p:cNvSpPr>
              <p:nvPr/>
            </p:nvSpPr>
            <p:spPr bwMode="auto">
              <a:xfrm>
                <a:off x="2652223" y="3789040"/>
                <a:ext cx="6192688" cy="26435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ru-RU" dirty="0" smtClean="0"/>
                  <a:t>Пусть </a:t>
                </a:r>
                <a:r>
                  <a:rPr lang="ru-RU" dirty="0"/>
                  <a:t>радиус круга равен </a:t>
                </a:r>
                <a:r>
                  <a:rPr lang="en-US" dirty="0"/>
                  <a:t>a</a:t>
                </a:r>
                <a:r>
                  <a:rPr lang="ru-RU" dirty="0"/>
                  <a:t>. </a:t>
                </a:r>
              </a:p>
              <a:p>
                <a:r>
                  <a:rPr lang="ru-RU" dirty="0"/>
                  <a:t>Тогда </a:t>
                </a:r>
                <a:r>
                  <a:rPr lang="en-US" dirty="0"/>
                  <a:t>S</a:t>
                </a:r>
                <a:r>
                  <a:rPr lang="ru-RU" baseline="-25000" dirty="0" err="1"/>
                  <a:t>кр</a:t>
                </a:r>
                <a:r>
                  <a:rPr lang="ru-RU" dirty="0"/>
                  <a:t> = π</a:t>
                </a:r>
                <a:r>
                  <a:rPr lang="en-US" dirty="0"/>
                  <a:t>a</a:t>
                </a:r>
                <a:r>
                  <a:rPr lang="en-US" baseline="30000" dirty="0"/>
                  <a:t>2</a:t>
                </a:r>
                <a:endParaRPr lang="ru-RU" dirty="0"/>
              </a:p>
              <a:p>
                <a:r>
                  <a:rPr lang="en-US" dirty="0"/>
                  <a:t> </a:t>
                </a:r>
                <a:endParaRPr lang="ru-RU" dirty="0"/>
              </a:p>
              <a:p>
                <a:r>
                  <a:rPr lang="en-US" dirty="0"/>
                  <a:t>AB = a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/>
                  <a:t> </a:t>
                </a:r>
                <a:endParaRPr lang="ru-RU" dirty="0"/>
              </a:p>
              <a:p>
                <a:r>
                  <a:rPr lang="en-US" dirty="0"/>
                  <a:t>S</a:t>
                </a:r>
                <a:r>
                  <a:rPr lang="ru-RU" baseline="-25000" dirty="0" err="1"/>
                  <a:t>кв</a:t>
                </a:r>
                <a:r>
                  <a:rPr lang="ru-RU" dirty="0"/>
                  <a:t> = 2</a:t>
                </a:r>
                <a:r>
                  <a:rPr lang="en-US" dirty="0"/>
                  <a:t>a</a:t>
                </a:r>
                <a:r>
                  <a:rPr lang="ru-RU" baseline="30000" dirty="0"/>
                  <a:t>2 </a:t>
                </a:r>
                <a:r>
                  <a:rPr lang="ru-RU" dirty="0"/>
                  <a:t>    </a:t>
                </a:r>
                <a:r>
                  <a:rPr lang="en-US" dirty="0"/>
                  <a:t>A</a:t>
                </a:r>
                <a:r>
                  <a:rPr lang="ru-RU" dirty="0"/>
                  <a:t> = {точка принадлежит квадрату}, тогда</a:t>
                </a:r>
                <a:r>
                  <a:rPr lang="ru-RU" baseline="30000" dirty="0"/>
                  <a:t> </a:t>
                </a:r>
                <a:endParaRPr lang="ru-RU" dirty="0"/>
              </a:p>
              <a:p>
                <a:r>
                  <a:rPr lang="ru-RU" dirty="0"/>
                  <a:t> </a:t>
                </a:r>
              </a:p>
              <a:p>
                <a:r>
                  <a:rPr lang="en-US" dirty="0"/>
                  <a:t>P (A)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кв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кр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𝜋</m:t>
                        </m:r>
                      </m:den>
                    </m:f>
                  </m:oMath>
                </a14:m>
                <a:r>
                  <a:rPr lang="ru-RU" dirty="0"/>
                  <a:t> 	</a:t>
                </a:r>
              </a:p>
              <a:p>
                <a:r>
                  <a:rPr lang="ru-RU" dirty="0"/>
                  <a:t>				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𝜋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52223" y="3789040"/>
                <a:ext cx="6192688" cy="2643544"/>
              </a:xfrm>
              <a:prstGeom prst="rect">
                <a:avLst/>
              </a:prstGeom>
              <a:blipFill rotWithShape="1">
                <a:blip r:embed="rId5"/>
                <a:stretch>
                  <a:fillRect l="-787" t="-693" b="-115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570451" y="3285560"/>
            <a:ext cx="1277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Вариант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0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2656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/>
              <a:t>Геометрическое определение вероятности при выборе точки из отрезка, дуги окружности; при выборе точки из числового отрезка</a:t>
            </a:r>
            <a:endParaRPr lang="ru-RU" sz="2000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1" y="1391069"/>
            <a:ext cx="3228020" cy="75037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010992" y="1520708"/>
                <a:ext cx="1117614" cy="4910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P (A)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𝐶𝐷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𝑀𝑁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0992" y="1520708"/>
                <a:ext cx="1117614" cy="491096"/>
              </a:xfrm>
              <a:prstGeom prst="rect">
                <a:avLst/>
              </a:prstGeom>
              <a:blipFill rotWithShape="1">
                <a:blip r:embed="rId3"/>
                <a:stretch>
                  <a:fillRect l="-4918" b="-7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467544" y="242088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Внутри отрезка </a:t>
            </a:r>
            <a:r>
              <a:rPr lang="en-US" dirty="0"/>
              <a:t>MN </a:t>
            </a:r>
            <a:r>
              <a:rPr lang="ru-RU" dirty="0"/>
              <a:t>случайным образом выбирается точка </a:t>
            </a:r>
            <a:r>
              <a:rPr lang="en-US" dirty="0"/>
              <a:t>X</a:t>
            </a:r>
            <a:r>
              <a:rPr lang="ru-RU" dirty="0"/>
              <a:t>. Найдите вероятность того, что точка </a:t>
            </a:r>
            <a:r>
              <a:rPr lang="en-US" dirty="0"/>
              <a:t>X </a:t>
            </a:r>
            <a:r>
              <a:rPr lang="ru-RU" dirty="0"/>
              <a:t>ближе к </a:t>
            </a:r>
            <a:r>
              <a:rPr lang="en-US" dirty="0"/>
              <a:t>N</a:t>
            </a:r>
            <a:r>
              <a:rPr lang="ru-RU" dirty="0"/>
              <a:t> чем к </a:t>
            </a:r>
            <a:r>
              <a:rPr lang="en-US" dirty="0"/>
              <a:t>M</a:t>
            </a:r>
            <a:r>
              <a:rPr lang="ru-RU" dirty="0"/>
              <a:t>.</a:t>
            </a:r>
          </a:p>
        </p:txBody>
      </p:sp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18" y="3068191"/>
            <a:ext cx="3247186" cy="72084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3856099" y="3183452"/>
                <a:ext cx="1431802" cy="4910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P (A)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𝑂𝑁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𝑀𝑁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6099" y="3183452"/>
                <a:ext cx="1431802" cy="491096"/>
              </a:xfrm>
              <a:prstGeom prst="rect">
                <a:avLst/>
              </a:prstGeom>
              <a:blipFill rotWithShape="1">
                <a:blip r:embed="rId5"/>
                <a:stretch>
                  <a:fillRect l="-3846" b="-7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Рисунок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43400"/>
            <a:ext cx="1762125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2286000" y="4359763"/>
            <a:ext cx="6462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.Найдите </a:t>
            </a:r>
            <a:r>
              <a:rPr lang="ru-RU" dirty="0"/>
              <a:t>вероятность того, </a:t>
            </a:r>
            <a:r>
              <a:rPr lang="ru-RU" dirty="0" smtClean="0"/>
              <a:t>что </a:t>
            </a:r>
            <a:r>
              <a:rPr lang="ru-RU" dirty="0"/>
              <a:t>точка </a:t>
            </a:r>
            <a:r>
              <a:rPr lang="en-US" dirty="0" smtClean="0"/>
              <a:t>M </a:t>
            </a:r>
            <a:r>
              <a:rPr lang="ru-RU" dirty="0" smtClean="0"/>
              <a:t>лежит </a:t>
            </a:r>
            <a:r>
              <a:rPr lang="ru-RU" dirty="0"/>
              <a:t>на:</a:t>
            </a:r>
          </a:p>
          <a:p>
            <a:r>
              <a:rPr lang="ru-RU" dirty="0"/>
              <a:t>а) меньшей дуге </a:t>
            </a:r>
            <a:r>
              <a:rPr lang="en-US" dirty="0"/>
              <a:t>AB</a:t>
            </a:r>
            <a:endParaRPr lang="ru-RU" dirty="0"/>
          </a:p>
          <a:p>
            <a:r>
              <a:rPr lang="ru-RU" dirty="0"/>
              <a:t>б) большей дуге </a:t>
            </a:r>
            <a:r>
              <a:rPr lang="en-US" dirty="0"/>
              <a:t>AB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2394992" y="5294055"/>
                <a:ext cx="4572000" cy="116685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dirty="0" smtClean="0"/>
                  <a:t>а</a:t>
                </a:r>
                <a:r>
                  <a:rPr lang="ru-RU" dirty="0"/>
                  <a:t>) </a:t>
                </a:r>
                <a:r>
                  <a:rPr lang="en-US" dirty="0"/>
                  <a:t>P (A)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dirty="0"/>
              </a:p>
              <a:p>
                <a:r>
                  <a:rPr lang="en-US" dirty="0"/>
                  <a:t> </a:t>
                </a:r>
                <a:endParaRPr lang="ru-RU" dirty="0"/>
              </a:p>
              <a:p>
                <a:r>
                  <a:rPr lang="ru-RU" dirty="0"/>
                  <a:t>б) </a:t>
                </a:r>
                <a:r>
                  <a:rPr lang="en-US" dirty="0"/>
                  <a:t>P (A)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4992" y="5294055"/>
                <a:ext cx="4572000" cy="1166858"/>
              </a:xfrm>
              <a:prstGeom prst="rect">
                <a:avLst/>
              </a:prstGeom>
              <a:blipFill rotWithShape="1">
                <a:blip r:embed="rId7"/>
                <a:stretch>
                  <a:fillRect l="-1200" b="-26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7153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25" y="769964"/>
            <a:ext cx="6416551" cy="89076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530173" y="1556792"/>
                <a:ext cx="2962401" cy="4964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P (a </a:t>
                </a:r>
                <a:r>
                  <a:rPr lang="ru-RU" dirty="0"/>
                  <a:t>≤ </a:t>
                </a:r>
                <a:r>
                  <a:rPr lang="en-US" dirty="0"/>
                  <a:t>x </a:t>
                </a:r>
                <a:r>
                  <a:rPr lang="ru-RU" dirty="0"/>
                  <a:t>≤ </a:t>
                </a:r>
                <a:r>
                  <a:rPr lang="en-US" dirty="0"/>
                  <a:t>b)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0173" y="1556792"/>
                <a:ext cx="2962401" cy="496418"/>
              </a:xfrm>
              <a:prstGeom prst="rect">
                <a:avLst/>
              </a:prstGeom>
              <a:blipFill rotWithShape="1">
                <a:blip r:embed="rId3"/>
                <a:stretch>
                  <a:fillRect l="-1646" b="-73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842737" y="3789040"/>
                <a:ext cx="7560840" cy="15621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/>
                  <a:t>Найти вероятность того, что точка, случайно выбранная из отрезка [0; 1], принадлежит отрезку 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;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/>
                  <a:t>]</a:t>
                </a:r>
              </a:p>
              <a:p>
                <a:r>
                  <a:rPr lang="en-US" dirty="0"/>
                  <a:t> </a:t>
                </a:r>
                <a:endParaRPr lang="ru-RU" dirty="0"/>
              </a:p>
              <a:p>
                <a:r>
                  <a:rPr lang="ru-RU" dirty="0"/>
                  <a:t>Решение:      </a:t>
                </a:r>
                <a:r>
                  <a:rPr lang="en-US" dirty="0"/>
                  <a:t>P</a:t>
                </a:r>
                <a:r>
                  <a:rPr lang="ru-RU" dirty="0"/>
                  <a:t>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/>
                  <a:t> ≤ </a:t>
                </a:r>
                <a:r>
                  <a:rPr lang="en-US" dirty="0"/>
                  <a:t>x </a:t>
                </a:r>
                <a:r>
                  <a:rPr lang="ru-RU" dirty="0"/>
                  <a:t>≤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/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ru-RU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ru-RU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ru-RU" i="1">
                                <a:latin typeface="Cambria Math"/>
                              </a:rPr>
                              <m:t>3</m:t>
                            </m:r>
                          </m:den>
                        </m:f>
                      </m:num>
                      <m:den>
                        <m:r>
                          <a:rPr lang="en-US" i="1">
                            <a:latin typeface="Cambria Math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737" y="3789040"/>
                <a:ext cx="7560840" cy="1562159"/>
              </a:xfrm>
              <a:prstGeom prst="rect">
                <a:avLst/>
              </a:prstGeom>
              <a:blipFill rotWithShape="1">
                <a:blip r:embed="rId4"/>
                <a:stretch>
                  <a:fillRect l="-645" t="-1953" b="-19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0987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83020" y="476672"/>
            <a:ext cx="3092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/>
              <a:t>Решение задачи о монете</a:t>
            </a:r>
            <a:endParaRPr lang="ru-RU" sz="2000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399" y="5013176"/>
            <a:ext cx="5934075" cy="13430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043608" y="973544"/>
                <a:ext cx="7488832" cy="36611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/>
                  <a:t>Вспомним, что положение монеты договорились оценивать по расстоянию от центра монеты до ближайшей линейке. Если обозначить это расстояние </a:t>
                </a:r>
                <a:r>
                  <a:rPr lang="en-US" dirty="0"/>
                  <a:t>x</a:t>
                </a:r>
                <a:r>
                  <a:rPr lang="ru-RU" dirty="0"/>
                  <a:t>, то множество всех исходов соответствует  0 ≤ </a:t>
                </a:r>
                <a:r>
                  <a:rPr lang="en-US" dirty="0"/>
                  <a:t>x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≤</m:t>
                    </m:r>
                  </m:oMath>
                </a14:m>
                <a:r>
                  <a:rPr lang="ru-RU" dirty="0"/>
                  <a:t> 4. Монета бросается на лист наудачу, это значит что все значения </a:t>
                </a:r>
                <a:r>
                  <a:rPr lang="en-US" dirty="0"/>
                  <a:t>x</a:t>
                </a:r>
                <a:r>
                  <a:rPr lang="ru-RU" dirty="0"/>
                  <a:t> из отрезка [0; 4] будут равновозможными.</a:t>
                </a:r>
              </a:p>
              <a:p>
                <a:r>
                  <a:rPr lang="ru-RU" dirty="0"/>
                  <a:t>Событие </a:t>
                </a:r>
                <a:r>
                  <a:rPr lang="en-US" dirty="0"/>
                  <a:t>A</a:t>
                </a:r>
                <a:r>
                  <a:rPr lang="ru-RU" dirty="0"/>
                  <a:t> = {монета пересекла две линии} соответствует  2 &lt; </a:t>
                </a:r>
                <a:r>
                  <a:rPr lang="en-US" dirty="0"/>
                  <a:t>x </a:t>
                </a:r>
                <a:r>
                  <a:rPr lang="ru-RU" dirty="0"/>
                  <a:t>≤ 4;</a:t>
                </a:r>
              </a:p>
              <a:p>
                <a:r>
                  <a:rPr lang="ru-RU" dirty="0"/>
                  <a:t>Событие </a:t>
                </a:r>
                <a:r>
                  <a:rPr lang="en-US" dirty="0"/>
                  <a:t>B</a:t>
                </a:r>
                <a:r>
                  <a:rPr lang="ru-RU" dirty="0"/>
                  <a:t> = {монета пересекла три линии} соответствует  0 ≤ </a:t>
                </a:r>
                <a:r>
                  <a:rPr lang="en-US" dirty="0"/>
                  <a:t>x </a:t>
                </a:r>
                <a:r>
                  <a:rPr lang="ru-RU" dirty="0"/>
                  <a:t>≤ 2.</a:t>
                </a:r>
              </a:p>
              <a:p>
                <a:r>
                  <a:rPr lang="ru-RU" dirty="0"/>
                  <a:t>По формуле геометрической вероятности получим</a:t>
                </a:r>
              </a:p>
              <a:p>
                <a:r>
                  <a:rPr lang="ru-RU" dirty="0"/>
                  <a:t> 				</a:t>
                </a:r>
              </a:p>
              <a:p>
                <a:r>
                  <a:rPr lang="ru-RU" dirty="0"/>
                  <a:t>	</a:t>
                </a:r>
                <a:r>
                  <a:rPr lang="en-US" dirty="0" smtClean="0"/>
                  <a:t>P </a:t>
                </a:r>
                <a:r>
                  <a:rPr lang="en-US" dirty="0"/>
                  <a:t>(A)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4−2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4−0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0" smtClean="0">
                        <a:latin typeface="Cambria Math"/>
                      </a:rPr>
                      <m:t>                                   </m:t>
                    </m:r>
                  </m:oMath>
                </a14:m>
                <a:r>
                  <a:rPr lang="en-US" dirty="0" smtClean="0"/>
                  <a:t>P </a:t>
                </a:r>
                <a:r>
                  <a:rPr lang="en-US" dirty="0"/>
                  <a:t>(B)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2−0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4−0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.</a:t>
                </a:r>
                <a:endParaRPr lang="en-US" dirty="0" smtClean="0"/>
              </a:p>
              <a:p>
                <a:endParaRPr lang="ru-RU" dirty="0"/>
              </a:p>
              <a:p>
                <a:r>
                  <a:rPr lang="ru-RU" dirty="0"/>
                  <a:t>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;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973544"/>
                <a:ext cx="7488832" cy="3661195"/>
              </a:xfrm>
              <a:prstGeom prst="rect">
                <a:avLst/>
              </a:prstGeom>
              <a:blipFill rotWithShape="1">
                <a:blip r:embed="rId3"/>
                <a:stretch>
                  <a:fillRect l="-651" t="-833" b="-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8067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9872" y="260648"/>
            <a:ext cx="20714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/>
              <a:t>Задача о встрече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660759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Илья и Женя договорились встретиться у памятника Пушкину с 17.00 до 18.00. Пришедший первым ждет другого в течение 30 минут, после чего уходит. Какова вероятность, что они встретятся, если каждый из них с одинаковой вероятностью может прийти в любой момент времени в течении заданного часа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2124075" cy="20288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466214" y="2564904"/>
            <a:ext cx="3025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Время прихода (после 17.00)</a:t>
            </a:r>
            <a:endParaRPr lang="en-US" dirty="0" smtClean="0"/>
          </a:p>
          <a:p>
            <a:r>
              <a:rPr lang="ru-RU" dirty="0" smtClean="0"/>
              <a:t>Илья – </a:t>
            </a:r>
            <a:r>
              <a:rPr lang="en-US" dirty="0" smtClean="0"/>
              <a:t>X</a:t>
            </a:r>
            <a:r>
              <a:rPr lang="ru-RU" dirty="0" smtClean="0"/>
              <a:t>, Женя - </a:t>
            </a:r>
            <a:r>
              <a:rPr lang="en-US" dirty="0" smtClean="0"/>
              <a:t>Y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25458"/>
            <a:ext cx="2200275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452320" y="2564904"/>
            <a:ext cx="1519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Встреча, если</a:t>
            </a:r>
          </a:p>
          <a:p>
            <a:r>
              <a:rPr lang="ru-RU" dirty="0" smtClean="0"/>
              <a:t>|</a:t>
            </a:r>
            <a:r>
              <a:rPr lang="en-US" dirty="0"/>
              <a:t>x</a:t>
            </a:r>
            <a:r>
              <a:rPr lang="ru-RU" dirty="0"/>
              <a:t>-</a:t>
            </a:r>
            <a:r>
              <a:rPr lang="en-US" dirty="0"/>
              <a:t>y</a:t>
            </a:r>
            <a:r>
              <a:rPr lang="ru-RU" dirty="0"/>
              <a:t>|&lt;30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Прямоугольник 9"/>
              <p:cNvSpPr/>
              <p:nvPr/>
            </p:nvSpPr>
            <p:spPr>
              <a:xfrm>
                <a:off x="620479" y="4437112"/>
                <a:ext cx="4237057" cy="4910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S</a:t>
                </a:r>
                <a:r>
                  <a:rPr lang="ru-RU" dirty="0"/>
                  <a:t>=60</a:t>
                </a:r>
                <a:r>
                  <a:rPr lang="ru-RU" baseline="30000" dirty="0"/>
                  <a:t>2</a:t>
                </a:r>
                <a:r>
                  <a:rPr lang="ru-RU" dirty="0"/>
                  <a:t> – 2 ▪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1</m:t>
                        </m:r>
                      </m:num>
                      <m:den>
                        <m:r>
                          <a:rPr lang="ru-RU" i="1"/>
                          <m:t>2</m:t>
                        </m:r>
                      </m:den>
                    </m:f>
                  </m:oMath>
                </a14:m>
                <a:r>
                  <a:rPr lang="ru-RU" dirty="0"/>
                  <a:t>  ▪ 30  ▪ 30 = 3600 – 900 = 2700</a:t>
                </a:r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479" y="4437112"/>
                <a:ext cx="4237057" cy="491096"/>
              </a:xfrm>
              <a:prstGeom prst="rect">
                <a:avLst/>
              </a:prstGeom>
              <a:blipFill rotWithShape="1">
                <a:blip r:embed="rId4"/>
                <a:stretch>
                  <a:fillRect l="-1295" r="-144" b="-8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Прямоугольник 10"/>
              <p:cNvSpPr/>
              <p:nvPr/>
            </p:nvSpPr>
            <p:spPr>
              <a:xfrm>
                <a:off x="547815" y="5157192"/>
                <a:ext cx="4572000" cy="116820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dirty="0"/>
                  <a:t>P=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en-US" i="1"/>
                          <m:t>2700</m:t>
                        </m:r>
                      </m:num>
                      <m:den>
                        <m:r>
                          <a:rPr lang="en-US" i="1"/>
                          <m:t>3600</m:t>
                        </m:r>
                      </m:den>
                    </m:f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en-US" i="1"/>
                          <m:t>3</m:t>
                        </m:r>
                      </m:num>
                      <m:den>
                        <m:r>
                          <a:rPr lang="en-US" i="1"/>
                          <m:t>4</m:t>
                        </m:r>
                      </m:den>
                    </m:f>
                  </m:oMath>
                </a14:m>
                <a:endParaRPr lang="ru-RU" dirty="0"/>
              </a:p>
              <a:p>
                <a:r>
                  <a:rPr lang="ru-RU" dirty="0"/>
                  <a:t> </a:t>
                </a:r>
              </a:p>
              <a:p>
                <a:r>
                  <a:rPr lang="ru-RU" dirty="0"/>
                  <a:t>Ответ: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en-US" i="1"/>
                          <m:t>3</m:t>
                        </m:r>
                      </m:num>
                      <m:den>
                        <m:r>
                          <a:rPr lang="en-US" i="1"/>
                          <m:t>4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815" y="5157192"/>
                <a:ext cx="4572000" cy="1168205"/>
              </a:xfrm>
              <a:prstGeom prst="rect">
                <a:avLst/>
              </a:prstGeom>
              <a:blipFill rotWithShape="1">
                <a:blip r:embed="rId5"/>
                <a:stretch>
                  <a:fillRect l="-1200" b="-26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39397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655</Words>
  <Application>Microsoft Office PowerPoint</Application>
  <PresentationFormat>Экран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Ковалева Галина</dc:creator>
  <cp:lastModifiedBy>Ковалева Галина</cp:lastModifiedBy>
  <cp:revision>5</cp:revision>
  <dcterms:created xsi:type="dcterms:W3CDTF">2011-11-21T02:12:03Z</dcterms:created>
  <dcterms:modified xsi:type="dcterms:W3CDTF">2011-11-21T03:37:11Z</dcterms:modified>
</cp:coreProperties>
</file>