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5" r:id="rId3"/>
    <p:sldId id="266" r:id="rId4"/>
    <p:sldId id="267" r:id="rId5"/>
    <p:sldId id="268" r:id="rId6"/>
    <p:sldId id="269" r:id="rId7"/>
    <p:sldId id="276" r:id="rId8"/>
    <p:sldId id="277" r:id="rId9"/>
    <p:sldId id="270" r:id="rId10"/>
    <p:sldId id="271" r:id="rId11"/>
    <p:sldId id="272" r:id="rId12"/>
    <p:sldId id="273" r:id="rId13"/>
    <p:sldId id="274" r:id="rId14"/>
    <p:sldId id="275" r:id="rId15"/>
    <p:sldId id="278" r:id="rId16"/>
    <p:sldId id="279" r:id="rId17"/>
    <p:sldId id="280" r:id="rId18"/>
    <p:sldId id="289" r:id="rId19"/>
    <p:sldId id="282" r:id="rId20"/>
    <p:sldId id="283" r:id="rId21"/>
    <p:sldId id="284" r:id="rId22"/>
    <p:sldId id="285" r:id="rId23"/>
    <p:sldId id="286" r:id="rId24"/>
    <p:sldId id="287" r:id="rId25"/>
    <p:sldId id="28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1E95B14-A9A6-4B60-BBC5-C1E4C614AF12}" type="datetimeFigureOut">
              <a:rPr lang="ru-RU" smtClean="0"/>
              <a:pPr/>
              <a:t>19.05.2013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7063318-9397-4577-972D-A0D20FE622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95B14-A9A6-4B60-BBC5-C1E4C614AF12}" type="datetimeFigureOut">
              <a:rPr lang="ru-RU" smtClean="0"/>
              <a:pPr/>
              <a:t>19.05.2013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63318-9397-4577-972D-A0D20FE622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1E95B14-A9A6-4B60-BBC5-C1E4C614AF12}" type="datetimeFigureOut">
              <a:rPr lang="ru-RU" smtClean="0"/>
              <a:pPr/>
              <a:t>19.05.2013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7063318-9397-4577-972D-A0D20FE622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95B14-A9A6-4B60-BBC5-C1E4C614AF12}" type="datetimeFigureOut">
              <a:rPr lang="ru-RU" smtClean="0"/>
              <a:pPr/>
              <a:t>19.05.2013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63318-9397-4577-972D-A0D20FE622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1E95B14-A9A6-4B60-BBC5-C1E4C614AF12}" type="datetimeFigureOut">
              <a:rPr lang="ru-RU" smtClean="0"/>
              <a:pPr/>
              <a:t>19.05.2013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7063318-9397-4577-972D-A0D20FE622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95B14-A9A6-4B60-BBC5-C1E4C614AF12}" type="datetimeFigureOut">
              <a:rPr lang="ru-RU" smtClean="0"/>
              <a:pPr/>
              <a:t>19.05.2013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63318-9397-4577-972D-A0D20FE622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95B14-A9A6-4B60-BBC5-C1E4C614AF12}" type="datetimeFigureOut">
              <a:rPr lang="ru-RU" smtClean="0"/>
              <a:pPr/>
              <a:t>19.05.2013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63318-9397-4577-972D-A0D20FE622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95B14-A9A6-4B60-BBC5-C1E4C614AF12}" type="datetimeFigureOut">
              <a:rPr lang="ru-RU" smtClean="0"/>
              <a:pPr/>
              <a:t>19.05.2013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63318-9397-4577-972D-A0D20FE622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1E95B14-A9A6-4B60-BBC5-C1E4C614AF12}" type="datetimeFigureOut">
              <a:rPr lang="ru-RU" smtClean="0"/>
              <a:pPr/>
              <a:t>19.05.2013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63318-9397-4577-972D-A0D20FE622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95B14-A9A6-4B60-BBC5-C1E4C614AF12}" type="datetimeFigureOut">
              <a:rPr lang="ru-RU" smtClean="0"/>
              <a:pPr/>
              <a:t>19.05.2013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63318-9397-4577-972D-A0D20FE622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95B14-A9A6-4B60-BBC5-C1E4C614AF12}" type="datetimeFigureOut">
              <a:rPr lang="ru-RU" smtClean="0"/>
              <a:pPr/>
              <a:t>19.05.2013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63318-9397-4577-972D-A0D20FE6225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1E95B14-A9A6-4B60-BBC5-C1E4C614AF12}" type="datetimeFigureOut">
              <a:rPr lang="ru-RU" smtClean="0"/>
              <a:pPr/>
              <a:t>19.05.2013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7063318-9397-4577-972D-A0D20FE622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leng.ru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jpe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hyperlink" Target="http://plasticdor.ru/images/foto/17.jpg" TargetMode="Externa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1414"/>
            <a:ext cx="8229600" cy="1357322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  <a:ea typeface="BatangChe" pitchFamily="49" charset="-127"/>
              </a:rPr>
              <a:t>КОНУС</a:t>
            </a:r>
            <a:endParaRPr lang="ru-RU" sz="9600" dirty="0">
              <a:solidFill>
                <a:schemeClr val="bg2">
                  <a:lumMod val="75000"/>
                </a:schemeClr>
              </a:solidFill>
              <a:latin typeface="Bookman Old Style" pitchFamily="18" charset="0"/>
              <a:ea typeface="BatangChe" pitchFamily="49" charset="-127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687646" y="5221444"/>
            <a:ext cx="6456354" cy="70788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/>
              <a:t>Конус</a:t>
            </a:r>
            <a:r>
              <a:rPr lang="ru-RU" sz="2000" dirty="0"/>
              <a:t> </a:t>
            </a:r>
            <a:r>
              <a:rPr lang="ru-RU" sz="2000" dirty="0" smtClean="0"/>
              <a:t>(греч. яз. </a:t>
            </a:r>
            <a:r>
              <a:rPr lang="ru-RU" sz="2000" dirty="0"/>
              <a:t>konos – «затычка», «втулка», «сосновая шишка»). 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357298"/>
            <a:ext cx="2928958" cy="36074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571744"/>
            <a:ext cx="1928826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85728"/>
            <a:ext cx="1857388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4643446"/>
            <a:ext cx="1950734" cy="2004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571868" y="6357958"/>
            <a:ext cx="5500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Гадирова Н.Я., учитель математики, лицей № 4, г.Юбилейный 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807246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Конусные тела в архитектуре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dirty="0"/>
          </a:p>
        </p:txBody>
      </p:sp>
      <p:pic>
        <p:nvPicPr>
          <p:cNvPr id="3" name="Picture 6" descr="image1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65175"/>
            <a:ext cx="6842125" cy="602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14290"/>
            <a:ext cx="807246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Конусные тела в архитектуре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357298"/>
            <a:ext cx="6477045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8" y="214290"/>
            <a:ext cx="807246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Конусные тела в архитектуре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857" y="1047750"/>
            <a:ext cx="7434291" cy="531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8" y="214290"/>
            <a:ext cx="807246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Конусные тела в архитектуре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3505837" cy="4676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1071526"/>
            <a:ext cx="342902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14290"/>
            <a:ext cx="807246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Конусные тела в архитектуре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214422"/>
            <a:ext cx="6667548" cy="5000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260350"/>
            <a:ext cx="8215337" cy="811196"/>
          </a:xfr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Конус – тело вращения…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143108" y="2492375"/>
            <a:ext cx="6275388" cy="29083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marR="0" lvl="0" indent="-41148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Конус можно получить путем вращения прямоугольного треугольника вокруг одного из его катетов</a:t>
            </a:r>
            <a:r>
              <a:rPr lang="ru-RU" sz="2800" dirty="0" smtClean="0"/>
              <a:t>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4" descr="кону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713" y="2000240"/>
            <a:ext cx="2436143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142852"/>
            <a:ext cx="81439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ОБЪЕМ КОНУСА</a:t>
            </a:r>
            <a:endParaRPr lang="ru-RU" sz="40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000365" y="1755790"/>
            <a:ext cx="5214974" cy="37449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marR="0" lvl="0" indent="-41148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None/>
              <a:tabLst/>
              <a:defRPr/>
            </a:pP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Теорема:</a:t>
            </a:r>
          </a:p>
          <a:p>
            <a:pPr marL="548640" marR="0" lvl="0" indent="-41148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Объем конуса равен одной</a:t>
            </a:r>
          </a:p>
          <a:p>
            <a:pPr marR="0" lvl="0" indent="-41148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 произведения</a:t>
            </a:r>
            <a:r>
              <a:rPr lang="ru-RU" sz="2800" i="1" noProof="0" dirty="0" smtClean="0"/>
              <a:t>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площади</a:t>
            </a:r>
            <a:r>
              <a:rPr lang="ru-RU" sz="2800" i="1" dirty="0" smtClean="0"/>
              <a:t>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основания на высоту.</a:t>
            </a: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None/>
              <a:tabLst/>
              <a:defRPr/>
            </a:pP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8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685938"/>
            <a:ext cx="2636837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429132"/>
            <a:ext cx="15843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46"/>
            <a:ext cx="814390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786446" y="1428736"/>
            <a:ext cx="500066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220784"/>
            <a:ext cx="7000924" cy="707886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40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ДОКАЗАТЕЛЬСТВО 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034" y="214290"/>
            <a:ext cx="7000924" cy="707886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40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ДОКАЗАТЕЛЬСТВО 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46"/>
            <a:ext cx="8143899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00034" y="214290"/>
            <a:ext cx="7000924" cy="707886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40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ДОКАЗАТЕЛЬСТВО 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14290"/>
            <a:ext cx="8143900" cy="1203348"/>
          </a:xfrm>
          <a:prstGeom prst="rect">
            <a:avLst/>
          </a:prstGeom>
        </p:spPr>
        <p:txBody>
          <a:bodyPr/>
          <a:lstStyle/>
          <a:p>
            <a: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Объём усеченного конуса</a:t>
            </a:r>
            <a:endParaRPr lang="ru-RU" sz="40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+mj-ea"/>
              <a:cs typeface="Arial" pitchFamily="34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779838" y="1557338"/>
            <a:ext cx="4475162" cy="4525962"/>
          </a:xfrm>
          <a:prstGeom prst="rect">
            <a:avLst/>
          </a:prstGeom>
        </p:spPr>
        <p:txBody>
          <a:bodyPr/>
          <a:lstStyle/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None/>
              <a:tabLst/>
              <a:defRPr/>
            </a:pPr>
            <a:r>
              <a:rPr kumimoji="0" lang="ru-RU" sz="3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Следствие: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Объем усеченного</a:t>
            </a: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конуса, высота </a:t>
            </a: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которого равна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а</a:t>
            </a: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площадь оснований</a:t>
            </a: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вычисляется</a:t>
            </a: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 формуле</a:t>
            </a: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ru-RU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844675"/>
            <a:ext cx="2497138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5286388"/>
            <a:ext cx="5720745" cy="87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229600" cy="642942"/>
          </a:xfrm>
          <a:ln w="28575">
            <a:noFill/>
          </a:ln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BatangChe" pitchFamily="49" charset="-127"/>
                <a:cs typeface="Arial" pitchFamily="34" charset="0"/>
              </a:rPr>
              <a:t>КОНУС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  <p:grpSp>
        <p:nvGrpSpPr>
          <p:cNvPr id="2" name="Группа 6"/>
          <p:cNvGrpSpPr>
            <a:grpSpLocks/>
          </p:cNvGrpSpPr>
          <p:nvPr/>
        </p:nvGrpSpPr>
        <p:grpSpPr bwMode="auto">
          <a:xfrm>
            <a:off x="1479555" y="2143111"/>
            <a:ext cx="2571750" cy="3214688"/>
            <a:chOff x="1357290" y="2428868"/>
            <a:chExt cx="2500330" cy="3071834"/>
          </a:xfrm>
        </p:grpSpPr>
        <p:sp>
          <p:nvSpPr>
            <p:cNvPr id="6" name="Овал 5"/>
            <p:cNvSpPr/>
            <p:nvPr/>
          </p:nvSpPr>
          <p:spPr>
            <a:xfrm>
              <a:off x="1357290" y="4928810"/>
              <a:ext cx="2500330" cy="57189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7" name="Равнобедренный треугольник 6"/>
            <p:cNvSpPr/>
            <p:nvPr/>
          </p:nvSpPr>
          <p:spPr>
            <a:xfrm>
              <a:off x="1357290" y="2428868"/>
              <a:ext cx="2500330" cy="2786646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8" name="Овал 7"/>
            <p:cNvSpPr/>
            <p:nvPr/>
          </p:nvSpPr>
          <p:spPr>
            <a:xfrm>
              <a:off x="1357290" y="4928810"/>
              <a:ext cx="2500330" cy="57189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cxnSp>
        <p:nvCxnSpPr>
          <p:cNvPr id="9" name="Прямая соединительная линия 8"/>
          <p:cNvCxnSpPr/>
          <p:nvPr/>
        </p:nvCxnSpPr>
        <p:spPr>
          <a:xfrm rot="16200000" flipH="1" flipV="1">
            <a:off x="746923" y="3251980"/>
            <a:ext cx="3127375" cy="909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 flipV="1">
            <a:off x="908055" y="3500423"/>
            <a:ext cx="3214688" cy="500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1656561" y="3251980"/>
            <a:ext cx="3127375" cy="909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729461" y="3536143"/>
            <a:ext cx="4071937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478886" y="1856567"/>
            <a:ext cx="5715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2480474" y="5642755"/>
            <a:ext cx="5715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6"/>
          <p:cNvCxnSpPr>
            <a:cxnSpLocks noChangeShapeType="1"/>
          </p:cNvCxnSpPr>
          <p:nvPr/>
        </p:nvCxnSpPr>
        <p:spPr bwMode="auto">
          <a:xfrm flipH="1" flipV="1">
            <a:off x="3254380" y="3935399"/>
            <a:ext cx="985837" cy="261937"/>
          </a:xfrm>
          <a:prstGeom prst="straightConnector1">
            <a:avLst/>
          </a:prstGeom>
          <a:noFill/>
          <a:ln w="10000" algn="ctr">
            <a:solidFill>
              <a:schemeClr val="accent1"/>
            </a:solidFill>
            <a:round/>
            <a:headEnd/>
            <a:tailEnd type="arrow" w="med" len="med"/>
          </a:ln>
        </p:spPr>
      </p:cxnSp>
      <p:cxnSp>
        <p:nvCxnSpPr>
          <p:cNvPr id="16" name="Прямая со стрелкой 16"/>
          <p:cNvCxnSpPr/>
          <p:nvPr/>
        </p:nvCxnSpPr>
        <p:spPr>
          <a:xfrm flipV="1">
            <a:off x="1741492" y="2206611"/>
            <a:ext cx="1000125" cy="500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1165230" y="5087924"/>
            <a:ext cx="1000125" cy="5000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6"/>
          <p:cNvCxnSpPr>
            <a:cxnSpLocks noChangeShapeType="1"/>
          </p:cNvCxnSpPr>
          <p:nvPr/>
        </p:nvCxnSpPr>
        <p:spPr bwMode="auto">
          <a:xfrm flipH="1" flipV="1">
            <a:off x="3398842" y="5087924"/>
            <a:ext cx="985838" cy="261937"/>
          </a:xfrm>
          <a:prstGeom prst="straightConnector1">
            <a:avLst/>
          </a:prstGeom>
          <a:noFill/>
          <a:ln w="10000" algn="ctr">
            <a:solidFill>
              <a:schemeClr val="accent1"/>
            </a:solidFill>
            <a:round/>
            <a:headEnd/>
            <a:tailEnd type="arrow" w="med" len="med"/>
          </a:ln>
        </p:spPr>
      </p:cxnSp>
      <p:cxnSp>
        <p:nvCxnSpPr>
          <p:cNvPr id="19" name="Прямая со стрелкой 16"/>
          <p:cNvCxnSpPr/>
          <p:nvPr/>
        </p:nvCxnSpPr>
        <p:spPr>
          <a:xfrm flipV="1">
            <a:off x="1741492" y="5664186"/>
            <a:ext cx="1000125" cy="500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6"/>
          <p:cNvCxnSpPr>
            <a:cxnSpLocks noChangeShapeType="1"/>
          </p:cNvCxnSpPr>
          <p:nvPr/>
        </p:nvCxnSpPr>
        <p:spPr bwMode="auto">
          <a:xfrm flipH="1" flipV="1">
            <a:off x="2822580" y="3430574"/>
            <a:ext cx="985837" cy="261937"/>
          </a:xfrm>
          <a:prstGeom prst="straightConnector1">
            <a:avLst/>
          </a:prstGeom>
          <a:noFill/>
          <a:ln w="10000" algn="ctr">
            <a:solidFill>
              <a:schemeClr val="accent1"/>
            </a:solidFill>
            <a:round/>
            <a:headEnd/>
            <a:tailEnd type="arrow" w="med" len="med"/>
          </a:ln>
        </p:spPr>
      </p:cxn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3686180" y="3503599"/>
            <a:ext cx="974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Высота</a:t>
            </a:r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3714744" y="4222736"/>
            <a:ext cx="157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Образующая</a:t>
            </a: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4333880" y="5303824"/>
            <a:ext cx="952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Радиус</a:t>
            </a:r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1093792" y="2638411"/>
            <a:ext cx="1155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Вершина</a:t>
            </a:r>
          </a:p>
        </p:txBody>
      </p:sp>
      <p:sp>
        <p:nvSpPr>
          <p:cNvPr id="25" name="Rectangle 25"/>
          <p:cNvSpPr>
            <a:spLocks noChangeArrowheads="1"/>
          </p:cNvSpPr>
          <p:nvPr/>
        </p:nvSpPr>
        <p:spPr bwMode="auto">
          <a:xfrm>
            <a:off x="1381130" y="6022961"/>
            <a:ext cx="595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Ось</a:t>
            </a:r>
          </a:p>
        </p:txBody>
      </p:sp>
      <p:sp>
        <p:nvSpPr>
          <p:cNvPr id="26" name="Rectangle 26"/>
          <p:cNvSpPr>
            <a:spLocks noChangeArrowheads="1"/>
          </p:cNvSpPr>
          <p:nvPr/>
        </p:nvSpPr>
        <p:spPr bwMode="auto">
          <a:xfrm>
            <a:off x="446092" y="5519724"/>
            <a:ext cx="1360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Основание</a:t>
            </a:r>
          </a:p>
        </p:txBody>
      </p:sp>
      <p:cxnSp>
        <p:nvCxnSpPr>
          <p:cNvPr id="27" name="Прямая со стрелкой 16"/>
          <p:cNvCxnSpPr/>
          <p:nvPr/>
        </p:nvCxnSpPr>
        <p:spPr>
          <a:xfrm flipV="1">
            <a:off x="2749555" y="5059349"/>
            <a:ext cx="1314450" cy="269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Содержимое 2"/>
          <p:cNvSpPr txBox="1">
            <a:spLocks/>
          </p:cNvSpPr>
          <p:nvPr/>
        </p:nvSpPr>
        <p:spPr>
          <a:xfrm>
            <a:off x="5100666" y="1643063"/>
            <a:ext cx="3543300" cy="452596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Конус – это тело, которое состоит из круга – основания конуса, точки не лежащей в плоскости этого круга – вершины конуса, и всех отрезков, соединяющих вершину конуса  с точками основания.</a:t>
            </a: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42845" y="1506668"/>
            <a:ext cx="79296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000" dirty="0" smtClean="0"/>
              <a:t>Объем усеченного конуса, основания которого – круги радиусов </a:t>
            </a:r>
            <a:r>
              <a:rPr lang="en-US" sz="2000" i="1" dirty="0" smtClean="0"/>
              <a:t>R </a:t>
            </a:r>
            <a:r>
              <a:rPr lang="ru-RU" sz="2000" dirty="0" smtClean="0"/>
              <a:t>и </a:t>
            </a:r>
            <a:r>
              <a:rPr lang="en-US" sz="2000" i="1" dirty="0" smtClean="0"/>
              <a:t>r</a:t>
            </a:r>
            <a:r>
              <a:rPr lang="ru-RU" sz="2000" i="1" dirty="0" smtClean="0"/>
              <a:t>, </a:t>
            </a:r>
            <a:r>
              <a:rPr lang="ru-RU" sz="2000" dirty="0" smtClean="0"/>
              <a:t>а высота равна </a:t>
            </a:r>
            <a:r>
              <a:rPr lang="en-US" sz="2000" i="1" dirty="0" smtClean="0"/>
              <a:t>h</a:t>
            </a:r>
            <a:r>
              <a:rPr lang="en-US" sz="2000" dirty="0" smtClean="0"/>
              <a:t>, </a:t>
            </a:r>
            <a:r>
              <a:rPr lang="ru-RU" sz="2000" dirty="0" smtClean="0"/>
              <a:t>выражается формулой</a:t>
            </a:r>
            <a:endParaRPr lang="ru-RU" sz="2000" dirty="0"/>
          </a:p>
        </p:txBody>
      </p:sp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1917970" y="2233610"/>
          <a:ext cx="4072952" cy="981076"/>
        </p:xfrm>
        <a:graphic>
          <a:graphicData uri="http://schemas.openxmlformats.org/presentationml/2006/ole">
            <p:oleObj spid="_x0000_s1026" name="Equation" r:id="rId3" imgW="3479760" imgH="838080" progId="">
              <p:embed/>
            </p:oleObj>
          </a:graphicData>
        </a:graphic>
      </p:graphicFrame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3481408"/>
            <a:ext cx="2649537" cy="280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42844" y="142852"/>
            <a:ext cx="7929618" cy="857232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  <a:defRPr/>
            </a:pPr>
            <a:r>
              <a:rPr lang="ru-RU" sz="40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ОБЪЕМ УСЕЧЕННОГО КОНУСА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304800"/>
            <a:ext cx="7243786" cy="6858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Упражнение 1</a:t>
            </a:r>
            <a:endParaRPr kumimoji="0" lang="ru-RU" sz="32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42844" y="914400"/>
            <a:ext cx="781192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/>
              <a:t>Во сколько раз увеличится объем кругового конуса, если: а) высоту увеличить в 3 раза; б) радиус основания увеличить в 2 раза?</a:t>
            </a: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838201" y="5334000"/>
            <a:ext cx="47552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FF3300"/>
                </a:solidFill>
              </a:rPr>
              <a:t>Ответ: </a:t>
            </a:r>
            <a:r>
              <a:rPr lang="ru-RU" dirty="0"/>
              <a:t>а) В 3 раза; б) в 4 раза. </a:t>
            </a:r>
          </a:p>
        </p:txBody>
      </p:sp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162175"/>
            <a:ext cx="2350975" cy="253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6"/>
          <p:cNvSpPr txBox="1">
            <a:spLocks noChangeArrowheads="1"/>
          </p:cNvSpPr>
          <p:nvPr/>
        </p:nvSpPr>
        <p:spPr>
          <a:xfrm>
            <a:off x="519082" y="304800"/>
            <a:ext cx="7132083" cy="6858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  <a:defRPr/>
            </a:pPr>
            <a:r>
              <a:rPr lang="ru-RU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Упражнение 2</a:t>
            </a:r>
            <a:endParaRPr lang="ru-RU" sz="32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3" name="Text Box 1027"/>
          <p:cNvSpPr txBox="1">
            <a:spLocks noChangeArrowheads="1"/>
          </p:cNvSpPr>
          <p:nvPr/>
        </p:nvSpPr>
        <p:spPr bwMode="auto">
          <a:xfrm>
            <a:off x="214282" y="914400"/>
            <a:ext cx="76914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/>
              <a:t>Изменится ли объем кругового конуса, если радиус основания увеличить в 2 раза, а высоту уменьшить в 2 раза?</a:t>
            </a:r>
          </a:p>
        </p:txBody>
      </p:sp>
      <p:sp>
        <p:nvSpPr>
          <p:cNvPr id="4" name="Text Box 1028"/>
          <p:cNvSpPr txBox="1">
            <a:spLocks noChangeArrowheads="1"/>
          </p:cNvSpPr>
          <p:nvPr/>
        </p:nvSpPr>
        <p:spPr bwMode="auto">
          <a:xfrm>
            <a:off x="671483" y="5334000"/>
            <a:ext cx="46818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FF3300"/>
                </a:solidFill>
              </a:rPr>
              <a:t>Ответ: </a:t>
            </a:r>
            <a:r>
              <a:rPr lang="ru-RU" dirty="0"/>
              <a:t>Увеличится в 2 раза. </a:t>
            </a:r>
          </a:p>
        </p:txBody>
      </p:sp>
      <p:pic>
        <p:nvPicPr>
          <p:cNvPr id="5" name="Picture 10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21" y="2162175"/>
            <a:ext cx="2314722" cy="253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42844" y="1130842"/>
            <a:ext cx="79296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>
                <a:cs typeface="Times New Roman" pitchFamily="18" charset="0"/>
              </a:rPr>
              <a:t>Высота конуса 3 см, образующая 5 см. Найдите его объем.</a:t>
            </a:r>
          </a:p>
        </p:txBody>
      </p:sp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857364"/>
            <a:ext cx="3143250" cy="316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42844" y="304800"/>
            <a:ext cx="7929618" cy="457200"/>
          </a:xfrm>
          <a:prstGeom prst="rect">
            <a:avLst/>
          </a:prstGeom>
        </p:spPr>
        <p:txBody>
          <a:bodyPr/>
          <a:lstStyle/>
          <a:p>
            <a: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Упражнение </a:t>
            </a:r>
            <a:r>
              <a:rPr lang="en-US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3</a:t>
            </a:r>
            <a:endParaRPr lang="ru-RU" sz="32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</p:txBody>
      </p:sp>
      <p:graphicFrame>
        <p:nvGraphicFramePr>
          <p:cNvPr id="8" name="Object 1024"/>
          <p:cNvGraphicFramePr>
            <a:graphicFrameLocks noChangeAspect="1"/>
          </p:cNvGraphicFramePr>
          <p:nvPr/>
        </p:nvGraphicFramePr>
        <p:xfrm>
          <a:off x="1936750" y="5410200"/>
          <a:ext cx="546100" cy="317500"/>
        </p:xfrm>
        <a:graphic>
          <a:graphicData uri="http://schemas.openxmlformats.org/presentationml/2006/ole">
            <p:oleObj spid="_x0000_s2050" name="Equation" r:id="rId4" imgW="545760" imgH="317160" progId="">
              <p:embed/>
            </p:oleObj>
          </a:graphicData>
        </a:graphic>
      </p:graphicFrame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071538" y="5357826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FF3300"/>
                </a:solidFill>
              </a:rPr>
              <a:t>Ответ:          см</a:t>
            </a:r>
            <a:r>
              <a:rPr lang="ru-RU" baseline="30000" dirty="0">
                <a:solidFill>
                  <a:srgbClr val="FF3300"/>
                </a:solidFill>
              </a:rPr>
              <a:t>3</a:t>
            </a:r>
            <a:r>
              <a:rPr lang="ru-RU" dirty="0">
                <a:solidFill>
                  <a:srgbClr val="FF33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214282" y="853843"/>
            <a:ext cx="78581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>
                <a:cs typeface="Times New Roman" pitchFamily="18" charset="0"/>
              </a:rPr>
              <a:t>Радиусы оснований усеченного конуса </a:t>
            </a:r>
            <a:r>
              <a:rPr lang="ru-RU" dirty="0"/>
              <a:t>равны 1</a:t>
            </a:r>
            <a:r>
              <a:rPr lang="ru-RU" dirty="0">
                <a:cs typeface="Times New Roman" pitchFamily="18" charset="0"/>
              </a:rPr>
              <a:t> и </a:t>
            </a:r>
            <a:r>
              <a:rPr lang="ru-RU" dirty="0"/>
              <a:t>2</a:t>
            </a:r>
            <a:r>
              <a:rPr lang="ru-RU" dirty="0">
                <a:cs typeface="Times New Roman" pitchFamily="18" charset="0"/>
              </a:rPr>
              <a:t>.  Образующая наклонена к основанию под углом 45</a:t>
            </a:r>
            <a:r>
              <a:rPr lang="ru-RU" baseline="30000" dirty="0">
                <a:cs typeface="Times New Roman" pitchFamily="18" charset="0"/>
              </a:rPr>
              <a:t>о</a:t>
            </a:r>
            <a:r>
              <a:rPr lang="ru-RU" dirty="0">
                <a:cs typeface="Times New Roman" pitchFamily="18" charset="0"/>
              </a:rPr>
              <a:t>. Найдите его объем. 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609600" y="5448300"/>
            <a:ext cx="3429000" cy="838200"/>
            <a:chOff x="384" y="3432"/>
            <a:chExt cx="2160" cy="528"/>
          </a:xfrm>
        </p:grpSpPr>
        <p:sp>
          <p:nvSpPr>
            <p:cNvPr id="4" name="Text Box 4"/>
            <p:cNvSpPr txBox="1">
              <a:spLocks noChangeArrowheads="1"/>
            </p:cNvSpPr>
            <p:nvPr/>
          </p:nvSpPr>
          <p:spPr bwMode="auto">
            <a:xfrm>
              <a:off x="384" y="3552"/>
              <a:ext cx="21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>
                  <a:solidFill>
                    <a:srgbClr val="FF3300"/>
                  </a:solidFill>
                </a:rPr>
                <a:t>Ответ:</a:t>
              </a:r>
            </a:p>
          </p:txBody>
        </p:sp>
        <p:graphicFrame>
          <p:nvGraphicFramePr>
            <p:cNvPr id="5" name="Object 14"/>
            <p:cNvGraphicFramePr>
              <a:graphicFrameLocks noChangeAspect="1"/>
            </p:cNvGraphicFramePr>
            <p:nvPr/>
          </p:nvGraphicFramePr>
          <p:xfrm>
            <a:off x="1072" y="3432"/>
            <a:ext cx="352" cy="528"/>
          </p:xfrm>
          <a:graphic>
            <a:graphicData uri="http://schemas.openxmlformats.org/presentationml/2006/ole">
              <p:oleObj spid="_x0000_s3074" name="Equation" r:id="rId3" imgW="558720" imgH="838080" progId="">
                <p:embed/>
              </p:oleObj>
            </a:graphicData>
          </a:graphic>
        </p:graphicFrame>
      </p:grpSp>
      <p:pic>
        <p:nvPicPr>
          <p:cNvPr id="6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2401897"/>
            <a:ext cx="4403725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85720" y="152400"/>
            <a:ext cx="7386662" cy="6858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ru-RU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Упражнение </a:t>
            </a:r>
            <a:r>
              <a:rPr lang="en-US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4</a:t>
            </a:r>
            <a:endParaRPr lang="ru-RU" sz="32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57157" y="1643050"/>
            <a:ext cx="7358115" cy="383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AutoNum type="arabicPeriod"/>
            </a:pPr>
            <a:r>
              <a:rPr lang="ru-RU" dirty="0" smtClean="0"/>
              <a:t>История </a:t>
            </a:r>
            <a:r>
              <a:rPr lang="ru-RU" dirty="0" smtClean="0"/>
              <a:t>древнего мира. 6 класс</a:t>
            </a:r>
            <a:r>
              <a:rPr lang="ru-RU" dirty="0" smtClean="0"/>
              <a:t>,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ru-RU" dirty="0" err="1" smtClean="0"/>
              <a:t>Л.С.Атанасян</a:t>
            </a:r>
            <a:r>
              <a:rPr lang="ru-RU" dirty="0" smtClean="0"/>
              <a:t>, </a:t>
            </a:r>
            <a:r>
              <a:rPr lang="ru-RU" dirty="0" err="1" smtClean="0"/>
              <a:t>В.Ф.Бутузов,С.Б.Кадомцев</a:t>
            </a:r>
            <a:r>
              <a:rPr lang="ru-RU" dirty="0" smtClean="0"/>
              <a:t> и др. «Геометрия» 10-11 класс, «Просвещение» 2006 г</a:t>
            </a:r>
            <a:r>
              <a:rPr lang="ru-RU" dirty="0" smtClean="0"/>
              <a:t>,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ru-RU" dirty="0" smtClean="0"/>
              <a:t>И.М.Смирнова, В.А.Смирнов «Геометрия» 10-11, «Мнемозина» 2003 г</a:t>
            </a:r>
            <a:r>
              <a:rPr lang="ru-RU" dirty="0" smtClean="0"/>
              <a:t>,</a:t>
            </a:r>
          </a:p>
          <a:p>
            <a:pPr marL="342900" lvl="0" indent="-342900">
              <a:lnSpc>
                <a:spcPct val="150000"/>
              </a:lnSpc>
              <a:buFontTx/>
              <a:buAutoNum type="arabicPeriod"/>
            </a:pPr>
            <a:r>
              <a:rPr lang="ru-RU" dirty="0" err="1" smtClean="0"/>
              <a:t>Википедия</a:t>
            </a:r>
            <a:r>
              <a:rPr lang="ru-RU" dirty="0" smtClean="0"/>
              <a:t>,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ru-RU" dirty="0" smtClean="0"/>
              <a:t>Рисунки из интернет сайт </a:t>
            </a:r>
            <a:r>
              <a:rPr lang="en-US" u="sng" dirty="0" smtClean="0">
                <a:hlinkClick r:id="rId2"/>
              </a:rPr>
              <a:t>http</a:t>
            </a:r>
            <a:r>
              <a:rPr lang="ru-RU" u="sng" dirty="0" smtClean="0">
                <a:hlinkClick r:id="rId2"/>
              </a:rPr>
              <a:t>://</a:t>
            </a:r>
            <a:r>
              <a:rPr lang="en-US" u="sng" dirty="0" smtClean="0">
                <a:hlinkClick r:id="rId2"/>
              </a:rPr>
              <a:t>www</a:t>
            </a:r>
            <a:r>
              <a:rPr lang="ru-RU" u="sng" dirty="0" smtClean="0">
                <a:hlinkClick r:id="rId2"/>
              </a:rPr>
              <a:t>.</a:t>
            </a:r>
            <a:r>
              <a:rPr lang="en-US" u="sng" dirty="0" err="1" smtClean="0">
                <a:hlinkClick r:id="rId2"/>
              </a:rPr>
              <a:t>alleng</a:t>
            </a:r>
            <a:r>
              <a:rPr lang="ru-RU" u="sng" dirty="0" smtClean="0">
                <a:hlinkClick r:id="rId2"/>
              </a:rPr>
              <a:t>.</a:t>
            </a:r>
            <a:r>
              <a:rPr lang="en-US" u="sng" dirty="0" err="1" smtClean="0">
                <a:hlinkClick r:id="rId2"/>
              </a:rPr>
              <a:t>ru</a:t>
            </a:r>
            <a:r>
              <a:rPr lang="ru-RU" u="sng" smtClean="0">
                <a:hlinkClick r:id="rId2"/>
              </a:rPr>
              <a:t>/</a:t>
            </a:r>
            <a:endParaRPr lang="ru-RU" dirty="0" smtClean="0"/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ru-RU" dirty="0" smtClean="0"/>
              <a:t>Энциклопедический словарь юных математиков. – 1985,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ru-RU" dirty="0" smtClean="0"/>
              <a:t>Энциклопедический словарь. – 1986</a:t>
            </a:r>
            <a:r>
              <a:rPr lang="ru-RU" dirty="0" smtClean="0"/>
              <a:t>.</a:t>
            </a:r>
            <a:endParaRPr lang="ru-RU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71472" y="428604"/>
            <a:ext cx="735811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40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ЛИТЕРАТУРА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Grp="1" noChangeArrowheads="1"/>
          </p:cNvSpPr>
          <p:nvPr>
            <p:ph idx="1"/>
          </p:nvPr>
        </p:nvSpPr>
        <p:spPr bwMode="auto">
          <a:xfrm>
            <a:off x="0" y="1198324"/>
            <a:ext cx="8072462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600" b="1" dirty="0"/>
              <a:t>Конус в переводе с греческого </a:t>
            </a:r>
            <a:r>
              <a:rPr lang="en-US" sz="1600" b="1" dirty="0"/>
              <a:t>“konos”</a:t>
            </a:r>
            <a:r>
              <a:rPr lang="ru-RU" sz="1600" b="1" dirty="0"/>
              <a:t> означает «сосновая шишка». </a:t>
            </a:r>
            <a:endParaRPr lang="en-US" sz="1600" b="1" dirty="0" smtClean="0"/>
          </a:p>
          <a:p>
            <a:pPr algn="just">
              <a:spcBef>
                <a:spcPct val="50000"/>
              </a:spcBef>
            </a:pPr>
            <a:r>
              <a:rPr lang="ru-RU" sz="1600" b="1" dirty="0" smtClean="0"/>
              <a:t>С </a:t>
            </a:r>
            <a:r>
              <a:rPr lang="ru-RU" sz="1600" b="1" dirty="0"/>
              <a:t>конусом люди знакомы с глубокой древности. В 1906 г. была обнаружена книга Архимеда (287 – 212 </a:t>
            </a:r>
            <a:r>
              <a:rPr lang="ru-RU" sz="1600" b="1" dirty="0" smtClean="0"/>
              <a:t>гг. </a:t>
            </a:r>
            <a:r>
              <a:rPr lang="ru-RU" sz="1600" b="1" dirty="0"/>
              <a:t>до н.э.) «О методе», в которой дается решение задачи об объеме общей части пересекающихся цилиндров. Архимед приписывает честь открытия этого принципа Демокриту (470 – 380 гг. до н.э.) – древнегреческому философу-материалисту. С помощью этого принципа Демокрит получил формулы для вычисления объема пирамиды и конуса</a:t>
            </a:r>
            <a:r>
              <a:rPr lang="ru-RU" sz="1600" b="1" dirty="0" smtClean="0"/>
              <a:t>.</a:t>
            </a:r>
          </a:p>
          <a:p>
            <a:pPr algn="just">
              <a:spcBef>
                <a:spcPct val="50000"/>
              </a:spcBef>
            </a:pPr>
            <a:r>
              <a:rPr lang="ru-RU" sz="1600" b="1" dirty="0" smtClean="0">
                <a:solidFill>
                  <a:schemeClr val="tx1">
                    <a:lumMod val="95000"/>
                  </a:schemeClr>
                </a:solidFill>
              </a:rPr>
              <a:t>Много сделала для геометрии школа Платона (428 – 348 гг. до н.э.). Платон был учеником Сократа (470 – 399 гг. до н.э.). Он в 387 г. до н.э. основал в Афинах Академию, в которой работал 20 лет. Каждый, входящий в Академию, читал надпись: «Пусть сюда не входит никто, не знающий геометрии». Школе Платона, в частности, принадлежит:</a:t>
            </a:r>
          </a:p>
          <a:p>
            <a:pPr algn="just">
              <a:spcBef>
                <a:spcPct val="50000"/>
              </a:spcBef>
            </a:pPr>
            <a:r>
              <a:rPr lang="ru-RU" sz="1600" b="1" dirty="0" smtClean="0">
                <a:solidFill>
                  <a:schemeClr val="tx1">
                    <a:lumMod val="95000"/>
                  </a:schemeClr>
                </a:solidFill>
              </a:rPr>
              <a:t>а) исследование свойств призмы, пирамиды, цилиндра, конуса;</a:t>
            </a:r>
          </a:p>
          <a:p>
            <a:pPr algn="just">
              <a:spcBef>
                <a:spcPct val="50000"/>
              </a:spcBef>
            </a:pPr>
            <a:r>
              <a:rPr lang="ru-RU" sz="1600" b="1" dirty="0" smtClean="0">
                <a:solidFill>
                  <a:schemeClr val="tx1">
                    <a:lumMod val="95000"/>
                  </a:schemeClr>
                </a:solidFill>
              </a:rPr>
              <a:t>б) изучение конических сечений.</a:t>
            </a:r>
          </a:p>
          <a:p>
            <a:pPr algn="just">
              <a:spcBef>
                <a:spcPct val="50000"/>
              </a:spcBef>
            </a:pPr>
            <a:r>
              <a:rPr lang="ru-RU" sz="1600" b="1" dirty="0" smtClean="0">
                <a:solidFill>
                  <a:schemeClr val="tx1">
                    <a:lumMod val="95000"/>
                  </a:schemeClr>
                </a:solidFill>
              </a:rPr>
              <a:t>Большой трактат о конических сечениях был написан Аполлонием Пергским (260 – 170 гг. до н.э.) – учеником Евклида (</a:t>
            </a:r>
            <a:r>
              <a:rPr lang="en-US" sz="1600" b="1" dirty="0" smtClean="0">
                <a:solidFill>
                  <a:schemeClr val="tx1">
                    <a:lumMod val="95000"/>
                  </a:schemeClr>
                </a:solidFill>
              </a:rPr>
              <a:t>III</a:t>
            </a:r>
            <a:r>
              <a:rPr lang="ru-RU" sz="1600" b="1" dirty="0" smtClean="0">
                <a:solidFill>
                  <a:schemeClr val="tx1">
                    <a:lumMod val="95000"/>
                  </a:schemeClr>
                </a:solidFill>
              </a:rPr>
              <a:t> в. до н.э), который создал великий труд из 15 книг под названием «Начала». Эти книги издаются и по сей день, а в школах Англии по ним учатся до сих пор.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285728"/>
            <a:ext cx="8143900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sz="40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НЕМНОГО ИСТОРИИ</a:t>
            </a:r>
            <a:endParaRPr lang="ru-RU" sz="40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14290"/>
            <a:ext cx="8143900" cy="1081087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Дополнительная информация</a:t>
            </a:r>
            <a:br>
              <a:rPr lang="ru-RU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о конусе</a:t>
            </a: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4714876" y="1557338"/>
            <a:ext cx="3429024" cy="45688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rgbClr val="3366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биологии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это верхушка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побега и корня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растений,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состоящая из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клеток     образовательной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ткани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857364"/>
            <a:ext cx="4242464" cy="4299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«Конусами» </a:t>
            </a:r>
            <a:endParaRPr lang="ru-RU" sz="40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929330"/>
            <a:ext cx="7786742" cy="685792"/>
          </a:xfrm>
        </p:spPr>
        <p:txBody>
          <a:bodyPr>
            <a:normAutofit fontScale="70000" lnSpcReduction="20000"/>
          </a:bodyPr>
          <a:lstStyle/>
          <a:p>
            <a:pPr marL="548640" lvl="1" indent="-411480"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ru-RU" sz="32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Называется семейство морских моллюсков подкласса переднежаберных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104900"/>
            <a:ext cx="6096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312738" y="241300"/>
            <a:ext cx="8353425" cy="106045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786314" y="1557338"/>
            <a:ext cx="342902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chemeClr val="bg1">
                    <a:lumMod val="50000"/>
                  </a:schemeClr>
                </a:solidFill>
              </a:rPr>
              <a:t>Существует понятие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857753" y="2349500"/>
            <a:ext cx="3500462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600" b="1" i="1" dirty="0"/>
              <a:t>«конус выноса».</a:t>
            </a:r>
          </a:p>
          <a:p>
            <a:r>
              <a:rPr lang="ru-RU" sz="2600" b="1" dirty="0">
                <a:solidFill>
                  <a:schemeClr val="bg1">
                    <a:lumMod val="50000"/>
                  </a:schemeClr>
                </a:solidFill>
              </a:rPr>
              <a:t>Это форма рельефа, образованная скоплением обломочных пород, вынесенных горными реками.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019675" y="2986088"/>
            <a:ext cx="1841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200" b="1" dirty="0">
              <a:solidFill>
                <a:srgbClr val="0099FF"/>
              </a:solidFill>
            </a:endParaRPr>
          </a:p>
          <a:p>
            <a:pPr>
              <a:spcBef>
                <a:spcPct val="50000"/>
              </a:spcBef>
            </a:pPr>
            <a:endParaRPr lang="ru-RU" sz="3200" b="1" dirty="0">
              <a:solidFill>
                <a:srgbClr val="0099FF"/>
              </a:solidFill>
            </a:endParaRPr>
          </a:p>
        </p:txBody>
      </p:sp>
      <p:pic>
        <p:nvPicPr>
          <p:cNvPr id="8" name="Picture 3" descr="горная р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1557338"/>
            <a:ext cx="4752975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3"/>
          <p:cNvSpPr txBox="1">
            <a:spLocks/>
          </p:cNvSpPr>
          <p:nvPr/>
        </p:nvSpPr>
        <p:spPr>
          <a:xfrm>
            <a:off x="457200" y="320040"/>
            <a:ext cx="7239000" cy="75150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В геологии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image1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2369" y="1125538"/>
            <a:ext cx="6335713" cy="56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1438" y="214290"/>
            <a:ext cx="80724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Конусные тела в природе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image1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62085"/>
            <a:ext cx="7364412" cy="531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1438" y="214290"/>
            <a:ext cx="80724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Конусные тела в космосе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" descr="image0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55164">
            <a:off x="3034825" y="1430891"/>
            <a:ext cx="2808287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596" y="285728"/>
            <a:ext cx="76097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36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Arial" pitchFamily="34" charset="0"/>
              </a:rPr>
              <a:t>Конусные фигуры в быту</a:t>
            </a:r>
          </a:p>
        </p:txBody>
      </p:sp>
      <p:pic>
        <p:nvPicPr>
          <p:cNvPr id="6" name="Picture 9" descr="image071"/>
          <p:cNvPicPr>
            <a:picLocks noChangeAspect="1" noChangeArrowheads="1"/>
          </p:cNvPicPr>
          <p:nvPr/>
        </p:nvPicPr>
        <p:blipFill>
          <a:blip r:embed="rId3" cstate="print"/>
          <a:srcRect l="29826" r="14005"/>
          <a:stretch>
            <a:fillRect/>
          </a:stretch>
        </p:blipFill>
        <p:spPr bwMode="auto">
          <a:xfrm>
            <a:off x="5786446" y="1000108"/>
            <a:ext cx="2305050" cy="251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image06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268413"/>
            <a:ext cx="2808287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конусы дорожные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4005263"/>
            <a:ext cx="3095625" cy="245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4071942"/>
            <a:ext cx="175261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8992" y="4572008"/>
            <a:ext cx="2733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93</TotalTime>
  <Words>672</Words>
  <Application>Microsoft Office PowerPoint</Application>
  <PresentationFormat>Экран (4:3)</PresentationFormat>
  <Paragraphs>84</Paragraphs>
  <Slides>25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Изящная</vt:lpstr>
      <vt:lpstr>Equation</vt:lpstr>
      <vt:lpstr>КОНУС</vt:lpstr>
      <vt:lpstr>КОНУС</vt:lpstr>
      <vt:lpstr>Слайд 3</vt:lpstr>
      <vt:lpstr>Дополнительная информация о конусе</vt:lpstr>
      <vt:lpstr>«Конусами»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Конус – тело вращения…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КОНУС</dc:title>
  <dc:creator>Лара</dc:creator>
  <cp:lastModifiedBy>Лара</cp:lastModifiedBy>
  <cp:revision>18</cp:revision>
  <dcterms:created xsi:type="dcterms:W3CDTF">2013-05-19T08:05:25Z</dcterms:created>
  <dcterms:modified xsi:type="dcterms:W3CDTF">2013-05-19T10:03:31Z</dcterms:modified>
</cp:coreProperties>
</file>