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60" r:id="rId3"/>
    <p:sldId id="261" r:id="rId4"/>
    <p:sldId id="262" r:id="rId5"/>
    <p:sldId id="263" r:id="rId6"/>
    <p:sldId id="264" r:id="rId7"/>
    <p:sldId id="265" r:id="rId8"/>
    <p:sldId id="267" r:id="rId9"/>
    <p:sldId id="257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9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E2BBD-347B-44D0-BBE1-0BAFD08FB9F3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19ABA-6C25-43CD-AC35-81768210A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19ABA-6C25-43CD-AC35-81768210A9F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29.11.2009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0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29.11.2009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7;&#1091;&#1084;&#1084;&#1072;%20&#1091;&#1075;&#1083;&#1086;&#1074;%20&#1090;&#1088;&#1077;&#1091;&#1075;&#1086;&#1083;&#1100;&#1085;&#1080;&#1082;&#1072;.gs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4_1_30_t.gsp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971550" y="836613"/>
            <a:ext cx="7345363" cy="1143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геометрия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 класс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684213" y="2636838"/>
            <a:ext cx="7848600" cy="3816350"/>
          </a:xfrm>
          <a:prstGeom prst="rect">
            <a:avLst/>
          </a:prstGeom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Сумма углов 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треугольника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395288" y="5805488"/>
            <a:ext cx="8353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 flipV="1">
            <a:off x="395288" y="2852738"/>
            <a:ext cx="3455987" cy="29527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851275" y="2852738"/>
            <a:ext cx="4897438" cy="29527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58769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М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635375" y="220503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N</a:t>
            </a:r>
            <a:endParaRPr lang="ru-RU" sz="3200" b="1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388350" y="5949950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К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900113" y="5300663"/>
            <a:ext cx="81436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30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7358082" y="5300663"/>
            <a:ext cx="81436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20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635375" y="2997200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323850" y="5734050"/>
            <a:ext cx="144463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3779838" y="2781300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8675688" y="5734050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174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2" grpId="0" animBg="1"/>
      <p:bldP spid="17413" grpId="0"/>
      <p:bldP spid="17414" grpId="0"/>
      <p:bldP spid="17415" grpId="0"/>
      <p:bldP spid="17417" grpId="0"/>
      <p:bldP spid="17418" grpId="0"/>
      <p:bldP spid="17419" grpId="0" animBg="1"/>
      <p:bldP spid="17420" grpId="0" animBg="1"/>
      <p:bldP spid="174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 flipV="1">
            <a:off x="684213" y="5734050"/>
            <a:ext cx="676751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 flipV="1">
            <a:off x="684213" y="1196975"/>
            <a:ext cx="3167062" cy="46815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851275" y="1196975"/>
            <a:ext cx="3600450" cy="4537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411413" y="3213100"/>
            <a:ext cx="144462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H="1">
            <a:off x="5292725" y="3068638"/>
            <a:ext cx="142875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211638" y="5734050"/>
            <a:ext cx="0" cy="142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50825" y="5876925"/>
            <a:ext cx="64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Е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708400" y="620713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F</a:t>
            </a:r>
            <a:endParaRPr lang="ru-RU" sz="3200" b="1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451725" y="5589588"/>
            <a:ext cx="4333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G</a:t>
            </a:r>
            <a:endParaRPr lang="ru-RU" sz="3200" b="1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042988" y="52292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708400" y="1412875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516688" y="5157788"/>
            <a:ext cx="36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8446" name="Oval 14"/>
          <p:cNvSpPr>
            <a:spLocks noChangeArrowheads="1"/>
          </p:cNvSpPr>
          <p:nvPr/>
        </p:nvSpPr>
        <p:spPr bwMode="auto">
          <a:xfrm>
            <a:off x="3779838" y="1125538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447" name="Oval 15"/>
          <p:cNvSpPr>
            <a:spLocks noChangeArrowheads="1"/>
          </p:cNvSpPr>
          <p:nvPr/>
        </p:nvSpPr>
        <p:spPr bwMode="auto">
          <a:xfrm>
            <a:off x="611188" y="5805488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7380288" y="5661025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184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184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/>
      <p:bldP spid="18441" grpId="0"/>
      <p:bldP spid="18442" grpId="0"/>
      <p:bldP spid="18444" grpId="0"/>
      <p:bldP spid="18445" grpId="0"/>
      <p:bldP spid="18446" grpId="0" animBg="1"/>
      <p:bldP spid="18447" grpId="0" animBg="1"/>
      <p:bldP spid="184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900113" y="5516563"/>
            <a:ext cx="47513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 flipV="1">
            <a:off x="5651500" y="692150"/>
            <a:ext cx="0" cy="482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900113" y="692150"/>
            <a:ext cx="4751387" cy="482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276600" y="5445125"/>
            <a:ext cx="0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5580063" y="3357563"/>
            <a:ext cx="144462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4932363" y="4941888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932363" y="4941888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11188" y="5516563"/>
            <a:ext cx="288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L</a:t>
            </a:r>
            <a:endParaRPr lang="ru-RU" sz="3200" b="1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724525" y="26035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724525" y="5229225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Р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476375" y="4868863"/>
            <a:ext cx="503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219700" y="1125538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470" name="Oval 14"/>
          <p:cNvSpPr>
            <a:spLocks noChangeArrowheads="1"/>
          </p:cNvSpPr>
          <p:nvPr/>
        </p:nvSpPr>
        <p:spPr bwMode="auto">
          <a:xfrm>
            <a:off x="5580063" y="62071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auto">
          <a:xfrm>
            <a:off x="827088" y="5445125"/>
            <a:ext cx="144462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auto">
          <a:xfrm>
            <a:off x="5580063" y="5445125"/>
            <a:ext cx="144462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94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194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/>
      <p:bldP spid="19466" grpId="0"/>
      <p:bldP spid="19467" grpId="0"/>
      <p:bldP spid="19468" grpId="0"/>
      <p:bldP spid="19469" grpId="0"/>
      <p:bldP spid="19470" grpId="0" animBg="1"/>
      <p:bldP spid="19471" grpId="0" animBg="1"/>
      <p:bldP spid="194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1258888" y="5661025"/>
            <a:ext cx="5113337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 flipV="1">
            <a:off x="1258888" y="333375"/>
            <a:ext cx="2808287" cy="5327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4067175" y="404813"/>
            <a:ext cx="2305050" cy="5329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5148263" y="3141663"/>
            <a:ext cx="215900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2484438" y="3068638"/>
            <a:ext cx="215900" cy="730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1188" y="5516563"/>
            <a:ext cx="36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R</a:t>
            </a:r>
            <a:endParaRPr lang="ru-RU" sz="3200" b="1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140200" y="0"/>
            <a:ext cx="433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S</a:t>
            </a:r>
            <a:endParaRPr lang="ru-RU" sz="3200" b="1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443663" y="5373688"/>
            <a:ext cx="28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T</a:t>
            </a:r>
            <a:endParaRPr lang="ru-RU" sz="3200" b="1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779838" y="765175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40</a:t>
            </a:r>
            <a:r>
              <a:rPr lang="en-US" sz="2000">
                <a:cs typeface="Arial" charset="0"/>
              </a:rPr>
              <a:t>°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692275" y="5013325"/>
            <a:ext cx="288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724525" y="5013325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3995738" y="333375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1187450" y="5589588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6300788" y="5661025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204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  <p:bldP spid="20484" grpId="0" animBg="1"/>
      <p:bldP spid="20485" grpId="0" animBg="1"/>
      <p:bldP spid="20486" grpId="0" animBg="1"/>
      <p:bldP spid="20487" grpId="0"/>
      <p:bldP spid="20488" grpId="0"/>
      <p:bldP spid="20489" grpId="0"/>
      <p:bldP spid="20490" grpId="0"/>
      <p:bldP spid="20491" grpId="0"/>
      <p:bldP spid="20492" grpId="0"/>
      <p:bldP spid="20493" grpId="0" animBg="1"/>
      <p:bldP spid="20494" grpId="0" animBg="1"/>
      <p:bldP spid="204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2"/>
          <p:cNvSpPr>
            <a:spLocks noChangeShapeType="1"/>
          </p:cNvSpPr>
          <p:nvPr/>
        </p:nvSpPr>
        <p:spPr bwMode="auto">
          <a:xfrm flipV="1">
            <a:off x="755650" y="5661025"/>
            <a:ext cx="7561263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V="1">
            <a:off x="4500563" y="1989138"/>
            <a:ext cx="0" cy="36718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H="1">
            <a:off x="755650" y="1989138"/>
            <a:ext cx="3744913" cy="37449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500563" y="1989138"/>
            <a:ext cx="3816350" cy="36718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555875" y="5589588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6084888" y="5589588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4067175" y="5229225"/>
            <a:ext cx="433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4067175" y="5229225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79388" y="5445125"/>
            <a:ext cx="4683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Х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356100" y="1412875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Q</a:t>
            </a:r>
            <a:endParaRPr lang="ru-RU" sz="3200" b="1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8316913" y="5300663"/>
            <a:ext cx="358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Y</a:t>
            </a:r>
            <a:endParaRPr lang="ru-RU" sz="3200" b="1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211638" y="56610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H</a:t>
            </a:r>
            <a:endParaRPr lang="ru-RU" sz="3200" b="1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116012" y="5229225"/>
            <a:ext cx="8127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40˚˚˚</a:t>
            </a:r>
            <a:endParaRPr lang="en-US" sz="2400" dirty="0">
              <a:cs typeface="Arial" charset="0"/>
            </a:endParaRP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067175" y="2276475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4500563" y="2276475"/>
            <a:ext cx="287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7451725" y="508476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1522" name="Oval 18"/>
          <p:cNvSpPr>
            <a:spLocks noChangeArrowheads="1"/>
          </p:cNvSpPr>
          <p:nvPr/>
        </p:nvSpPr>
        <p:spPr bwMode="auto">
          <a:xfrm>
            <a:off x="684213" y="5661025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4427538" y="191611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4" name="Oval 20"/>
          <p:cNvSpPr>
            <a:spLocks noChangeArrowheads="1"/>
          </p:cNvSpPr>
          <p:nvPr/>
        </p:nvSpPr>
        <p:spPr bwMode="auto">
          <a:xfrm>
            <a:off x="8243888" y="5589588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4427538" y="5589588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70" decel="100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770" decel="100000"/>
                                        <p:tgtEl>
                                          <p:spTgt spid="215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70" decel="100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770" decel="100000"/>
                                        <p:tgtEl>
                                          <p:spTgt spid="215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70" decel="100000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770" decel="100000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770" fill="hold"/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  <p:bldP spid="21508" grpId="0" animBg="1"/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/>
      <p:bldP spid="21515" grpId="0"/>
      <p:bldP spid="21517" grpId="0"/>
      <p:bldP spid="21518" grpId="0"/>
      <p:bldP spid="21519" grpId="0"/>
      <p:bldP spid="21520" grpId="0"/>
      <p:bldP spid="21522" grpId="0" animBg="1"/>
      <p:bldP spid="21523" grpId="0" animBg="1"/>
      <p:bldP spid="21524" grpId="0" animBg="1"/>
      <p:bldP spid="215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 flipH="1">
            <a:off x="1908175" y="2205038"/>
            <a:ext cx="1944688" cy="2952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1908175" y="5157788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 flipV="1">
            <a:off x="3851275" y="2205038"/>
            <a:ext cx="1441450" cy="2952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1331913" y="2205038"/>
            <a:ext cx="56880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331913" y="1628775"/>
            <a:ext cx="287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М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708400" y="1628775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С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372225" y="1628775"/>
            <a:ext cx="288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N</a:t>
            </a:r>
            <a:endParaRPr lang="ru-RU" sz="3200" b="1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476375" y="5013325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А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292725" y="5013325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В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68313" y="54927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Укажите: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195513" y="692150"/>
            <a:ext cx="5832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000" dirty="0"/>
              <a:t> </a:t>
            </a:r>
            <a:r>
              <a:rPr lang="ru-RU" sz="2000" b="1" dirty="0"/>
              <a:t>пару внутренних накрест лежащих углов;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195513" y="1125538"/>
            <a:ext cx="561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000" dirty="0"/>
              <a:t> </a:t>
            </a:r>
            <a:r>
              <a:rPr lang="ru-RU" sz="2000" b="1" dirty="0"/>
              <a:t>пару внутренних односторонних углов</a:t>
            </a:r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3779838" y="2133600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1835150" y="50847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5219700" y="50847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2" grpId="0" animBg="1"/>
      <p:bldP spid="7173" grpId="0" animBg="1"/>
      <p:bldP spid="7174" grpId="0"/>
      <p:bldP spid="7176" grpId="0"/>
      <p:bldP spid="7177" grpId="0"/>
      <p:bldP spid="7178" grpId="0"/>
      <p:bldP spid="7179" grpId="0"/>
      <p:bldP spid="7180" grpId="0"/>
      <p:bldP spid="7181" grpId="0"/>
      <p:bldP spid="7182" grpId="0" animBg="1"/>
      <p:bldP spid="7183" grpId="0" animBg="1"/>
      <p:bldP spid="71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 flipV="1">
            <a:off x="2411413" y="908050"/>
            <a:ext cx="5761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H="1">
            <a:off x="755650" y="908050"/>
            <a:ext cx="1655763" cy="3673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755650" y="4508500"/>
            <a:ext cx="5761038" cy="73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516688" y="908050"/>
            <a:ext cx="1655762" cy="3600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 flipV="1">
            <a:off x="2411413" y="908050"/>
            <a:ext cx="4105275" cy="3600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755650" y="908050"/>
            <a:ext cx="7416800" cy="3675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268538" y="1268413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47</a:t>
            </a:r>
            <a:r>
              <a:rPr lang="en-US" sz="1400">
                <a:cs typeface="Arial" charset="0"/>
              </a:rPr>
              <a:t>°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843213" y="981075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45</a:t>
            </a:r>
            <a:r>
              <a:rPr lang="en-US" sz="1400">
                <a:cs typeface="Arial" charset="0"/>
              </a:rPr>
              <a:t>°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635375" y="5734050"/>
            <a:ext cx="4105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84213" y="5300663"/>
            <a:ext cx="62658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Определите, какие стороны у четырехугольника ВЕ</a:t>
            </a:r>
            <a:r>
              <a:rPr lang="en-US" sz="2400" b="1"/>
              <a:t>FG</a:t>
            </a:r>
            <a:r>
              <a:rPr lang="ru-RU" sz="2400" b="1"/>
              <a:t> параллельны. Ответ обоснуйте.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50825" y="4437063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В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95513" y="333375"/>
            <a:ext cx="287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Е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8027988" y="260350"/>
            <a:ext cx="576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F</a:t>
            </a:r>
            <a:endParaRPr lang="ru-RU" sz="3200" b="1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659563" y="4652963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G</a:t>
            </a:r>
            <a:endParaRPr lang="ru-RU" sz="3200" b="1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651500" y="4149725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45</a:t>
            </a:r>
            <a:r>
              <a:rPr lang="en-US" sz="1400">
                <a:cs typeface="Arial" charset="0"/>
              </a:rPr>
              <a:t>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156325" y="3789363"/>
            <a:ext cx="503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46</a:t>
            </a:r>
            <a:r>
              <a:rPr lang="en-US" sz="1400">
                <a:cs typeface="Arial" charset="0"/>
              </a:rPr>
              <a:t>°</a:t>
            </a:r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2339975" y="83661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684213" y="4508500"/>
            <a:ext cx="144462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2" name="Oval 20"/>
          <p:cNvSpPr>
            <a:spLocks noChangeArrowheads="1"/>
          </p:cNvSpPr>
          <p:nvPr/>
        </p:nvSpPr>
        <p:spPr bwMode="auto">
          <a:xfrm>
            <a:off x="6443663" y="4437063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8101013" y="836613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/>
      <p:bldP spid="8201" grpId="0"/>
      <p:bldP spid="8203" grpId="0"/>
      <p:bldP spid="8204" grpId="0"/>
      <p:bldP spid="8205" grpId="0"/>
      <p:bldP spid="8206" grpId="0"/>
      <p:bldP spid="8207" grpId="0"/>
      <p:bldP spid="8208" grpId="0"/>
      <p:bldP spid="8209" grpId="0"/>
      <p:bldP spid="8210" grpId="0" animBg="1"/>
      <p:bldP spid="8211" grpId="0" animBg="1"/>
      <p:bldP spid="8212" grpId="0" animBg="1"/>
      <p:bldP spid="82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 flipH="1">
            <a:off x="971550" y="692150"/>
            <a:ext cx="2376488" cy="3313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4500563" y="908050"/>
            <a:ext cx="3095625" cy="4537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331913" y="908050"/>
            <a:ext cx="6553200" cy="37449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11188" y="17732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55650" y="3357563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/>
              <a:t>а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995738" y="486886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b</a:t>
            </a:r>
            <a:endParaRPr lang="ru-RU" sz="3200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019925" y="83661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c</a:t>
            </a:r>
            <a:endParaRPr lang="ru-RU" sz="3200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484438" y="1052513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  <a:endParaRPr lang="ru-RU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24075" y="15573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555875" y="191611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  <a:endParaRPr lang="ru-RU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916238" y="14128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508625" y="29241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  <a:endParaRPr lang="ru-RU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011863" y="32131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  <a:endParaRPr lang="ru-RU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292725" y="3429000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  <a:endParaRPr lang="ru-RU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5724525" y="364490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</a:t>
            </a:r>
            <a:endParaRPr lang="ru-RU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5076825" y="5084763"/>
            <a:ext cx="36718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Найдите все углы, если </a:t>
            </a:r>
            <a:r>
              <a:rPr lang="ru-RU" sz="2400" b="1" i="1"/>
              <a:t>а</a:t>
            </a:r>
            <a:r>
              <a:rPr lang="ru-RU" sz="2400" b="1"/>
              <a:t> </a:t>
            </a:r>
            <a:r>
              <a:rPr lang="en-US" sz="2400" b="1">
                <a:cs typeface="Arial" charset="0"/>
              </a:rPr>
              <a:t>||</a:t>
            </a:r>
            <a:r>
              <a:rPr lang="ru-RU" sz="2400" b="1">
                <a:cs typeface="Arial" charset="0"/>
              </a:rPr>
              <a:t> </a:t>
            </a:r>
            <a:r>
              <a:rPr lang="en-US" sz="2400" b="1">
                <a:cs typeface="Arial" charset="0"/>
              </a:rPr>
              <a:t>b</a:t>
            </a:r>
            <a:r>
              <a:rPr lang="ru-RU" sz="2400" b="1">
                <a:cs typeface="Arial" charset="0"/>
              </a:rPr>
              <a:t> и </a:t>
            </a:r>
            <a:r>
              <a:rPr lang="ar-SA" sz="2400" b="1">
                <a:cs typeface="Arial" charset="0"/>
              </a:rPr>
              <a:t>ے</a:t>
            </a:r>
            <a:r>
              <a:rPr lang="ru-RU" sz="2400" b="1">
                <a:cs typeface="Arial" charset="0"/>
              </a:rPr>
              <a:t>2 = 75</a:t>
            </a:r>
            <a:r>
              <a:rPr lang="en-US" sz="2400" b="1">
                <a:cs typeface="Arial" charset="0"/>
              </a:rPr>
              <a:t>°</a:t>
            </a:r>
            <a:r>
              <a:rPr lang="ru-RU" sz="2400" b="1">
                <a:cs typeface="Arial" charset="0"/>
              </a:rPr>
              <a:t>.</a:t>
            </a:r>
            <a:endParaRPr lang="en-US" sz="2400" b="1" u="sng">
              <a:cs typeface="Arial" charset="0"/>
            </a:endParaRPr>
          </a:p>
        </p:txBody>
      </p:sp>
    </p:spTree>
  </p:cSld>
  <p:clrMapOvr>
    <a:masterClrMapping/>
  </p:clrMapOvr>
  <p:transition spd="slow" advTm="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0" grpId="0" animBg="1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/>
      <p:bldP spid="9232" grpId="0"/>
      <p:bldP spid="92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1908175" y="1125538"/>
            <a:ext cx="4824413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684213" y="3573463"/>
            <a:ext cx="4319587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1763713" y="404813"/>
            <a:ext cx="3744912" cy="4968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300788" y="177323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/>
              <a:t>а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716463" y="4149725"/>
            <a:ext cx="360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/>
              <a:t>b</a:t>
            </a:r>
            <a:endParaRPr lang="ru-RU" sz="3200" i="1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435600" y="476250"/>
            <a:ext cx="360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/>
              <a:t>с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284663" y="1700213"/>
            <a:ext cx="504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3200">
                <a:cs typeface="Arial" charset="0"/>
              </a:rPr>
              <a:t>α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3200">
                <a:cs typeface="Arial" charset="0"/>
              </a:rPr>
              <a:t>β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219700" y="3933825"/>
            <a:ext cx="39243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Найдите углы </a:t>
            </a:r>
            <a:r>
              <a:rPr lang="el-GR" sz="2400" b="1">
                <a:cs typeface="Arial" charset="0"/>
              </a:rPr>
              <a:t>α</a:t>
            </a:r>
            <a:r>
              <a:rPr lang="ru-RU" sz="2400" b="1">
                <a:cs typeface="Arial" charset="0"/>
              </a:rPr>
              <a:t> и </a:t>
            </a:r>
            <a:r>
              <a:rPr lang="el-GR" sz="2400" b="1">
                <a:cs typeface="Arial" charset="0"/>
              </a:rPr>
              <a:t>β</a:t>
            </a:r>
            <a:r>
              <a:rPr lang="ru-RU" sz="2400" b="1">
                <a:cs typeface="Arial" charset="0"/>
              </a:rPr>
              <a:t>, образованные при пересечении параллельных прямых </a:t>
            </a:r>
            <a:r>
              <a:rPr lang="ru-RU" sz="2400" b="1" i="1">
                <a:cs typeface="Arial" charset="0"/>
              </a:rPr>
              <a:t>а</a:t>
            </a:r>
            <a:r>
              <a:rPr lang="ru-RU" sz="2400" b="1">
                <a:cs typeface="Arial" charset="0"/>
              </a:rPr>
              <a:t> и </a:t>
            </a:r>
            <a:r>
              <a:rPr lang="en-US" sz="2400" b="1" i="1">
                <a:cs typeface="Arial" charset="0"/>
              </a:rPr>
              <a:t>b</a:t>
            </a:r>
            <a:r>
              <a:rPr lang="ru-RU" sz="2400" b="1">
                <a:cs typeface="Arial" charset="0"/>
              </a:rPr>
              <a:t> секущей </a:t>
            </a:r>
            <a:r>
              <a:rPr lang="ru-RU" sz="2400" b="1" i="1">
                <a:cs typeface="Arial" charset="0"/>
              </a:rPr>
              <a:t>с</a:t>
            </a:r>
            <a:r>
              <a:rPr lang="ru-RU" sz="2400" b="1">
                <a:cs typeface="Arial" charset="0"/>
              </a:rPr>
              <a:t>, если  </a:t>
            </a:r>
            <a:r>
              <a:rPr lang="el-GR" sz="2400" b="1">
                <a:cs typeface="Arial" charset="0"/>
              </a:rPr>
              <a:t>α</a:t>
            </a:r>
            <a:r>
              <a:rPr lang="ru-RU" sz="2400" b="1">
                <a:cs typeface="Arial" charset="0"/>
              </a:rPr>
              <a:t> больше </a:t>
            </a:r>
            <a:r>
              <a:rPr lang="el-GR" sz="2400" b="1">
                <a:cs typeface="Arial" charset="0"/>
              </a:rPr>
              <a:t>β</a:t>
            </a:r>
            <a:r>
              <a:rPr lang="ru-RU" sz="2400" b="1">
                <a:cs typeface="Arial" charset="0"/>
              </a:rPr>
              <a:t> в 5 раз.</a:t>
            </a:r>
            <a:endParaRPr lang="el-GR" sz="2400" b="1">
              <a:cs typeface="Arial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  <p:bldP spid="10245" grpId="0"/>
      <p:bldP spid="10246" grpId="0"/>
      <p:bldP spid="10247" grpId="0"/>
      <p:bldP spid="10248" grpId="0"/>
      <p:bldP spid="10249" grpId="0"/>
      <p:bldP spid="102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2268538" y="1989138"/>
            <a:ext cx="5183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 flipH="1">
            <a:off x="2916238" y="1989138"/>
            <a:ext cx="1655762" cy="34559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916238" y="5445125"/>
            <a:ext cx="4606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H="1" flipV="1">
            <a:off x="4572000" y="1989138"/>
            <a:ext cx="2952750" cy="34559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484438" y="5229225"/>
            <a:ext cx="3587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А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356100" y="134143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В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596188" y="508476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С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051050" y="1412875"/>
            <a:ext cx="64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m</a:t>
            </a:r>
            <a:endParaRPr lang="ru-RU" sz="3200" b="1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995738" y="1989138"/>
            <a:ext cx="287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1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427538" y="2133600"/>
            <a:ext cx="287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2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4932363" y="1989138"/>
            <a:ext cx="21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3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059113" y="5013325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4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877050" y="49418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5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348038" y="2349500"/>
            <a:ext cx="79533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60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508624" y="2205038"/>
            <a:ext cx="8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50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23850" y="549275"/>
            <a:ext cx="8604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Найдите углы треугольника АВС, если </a:t>
            </a:r>
            <a:r>
              <a:rPr lang="en-US" sz="2800" b="1"/>
              <a:t>m</a:t>
            </a:r>
            <a:r>
              <a:rPr lang="ru-RU" sz="2800" b="1"/>
              <a:t> </a:t>
            </a:r>
            <a:r>
              <a:rPr lang="en-US" sz="2800" b="1">
                <a:cs typeface="Arial" charset="0"/>
              </a:rPr>
              <a:t>||</a:t>
            </a:r>
            <a:r>
              <a:rPr lang="ru-RU" sz="2800" b="1">
                <a:cs typeface="Arial" charset="0"/>
              </a:rPr>
              <a:t> АС.</a:t>
            </a:r>
            <a:endParaRPr lang="en-US" sz="2800" b="1">
              <a:cs typeface="Arial" charset="0"/>
            </a:endParaRPr>
          </a:p>
        </p:txBody>
      </p:sp>
      <p:sp>
        <p:nvSpPr>
          <p:cNvPr id="11282" name="Oval 18"/>
          <p:cNvSpPr>
            <a:spLocks noChangeArrowheads="1"/>
          </p:cNvSpPr>
          <p:nvPr/>
        </p:nvSpPr>
        <p:spPr bwMode="auto">
          <a:xfrm>
            <a:off x="4500563" y="1916113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2843213" y="5373688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4" name="Oval 20"/>
          <p:cNvSpPr>
            <a:spLocks noChangeArrowheads="1"/>
          </p:cNvSpPr>
          <p:nvPr/>
        </p:nvSpPr>
        <p:spPr bwMode="auto">
          <a:xfrm>
            <a:off x="7451725" y="5373688"/>
            <a:ext cx="144463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 animBg="1"/>
      <p:bldP spid="11269" grpId="0" animBg="1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  <p:bldP spid="11277" grpId="0"/>
      <p:bldP spid="11278" grpId="0"/>
      <p:bldP spid="11279" grpId="0"/>
      <p:bldP spid="11280" grpId="0"/>
      <p:bldP spid="11281" grpId="0"/>
      <p:bldP spid="11282" grpId="0" animBg="1"/>
      <p:bldP spid="11283" grpId="0" animBg="1"/>
      <p:bldP spid="112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 flipH="1">
            <a:off x="755650" y="836613"/>
            <a:ext cx="2447925" cy="4608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755650" y="5445125"/>
            <a:ext cx="5616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 flipV="1">
            <a:off x="3203575" y="836613"/>
            <a:ext cx="3168650" cy="4608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203575" y="836613"/>
            <a:ext cx="266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00338" y="333375"/>
            <a:ext cx="360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М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11188" y="5516563"/>
            <a:ext cx="433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N</a:t>
            </a:r>
            <a:endParaRPr lang="ru-RU" sz="32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372225" y="5300663"/>
            <a:ext cx="4333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К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364163" y="26035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Р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419475" y="908050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059113" y="1052513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2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71550" y="50133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3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651500" y="49418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4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924300" y="1125538"/>
            <a:ext cx="86201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50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403350" y="47244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60</a:t>
            </a:r>
            <a:r>
              <a:rPr lang="en-US" sz="2400">
                <a:cs typeface="Arial" charset="0"/>
              </a:rPr>
              <a:t>°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219700" y="1700213"/>
            <a:ext cx="33131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Найдите углы 2 и 4 треугольника М</a:t>
            </a:r>
            <a:r>
              <a:rPr lang="en-US" sz="2400" b="1"/>
              <a:t>N</a:t>
            </a:r>
            <a:r>
              <a:rPr lang="ru-RU" sz="2400" b="1"/>
              <a:t>Р, если МР </a:t>
            </a:r>
            <a:r>
              <a:rPr lang="en-US" sz="2400" b="1">
                <a:cs typeface="Arial" charset="0"/>
              </a:rPr>
              <a:t>||</a:t>
            </a:r>
            <a:r>
              <a:rPr lang="ru-RU" sz="2400" b="1">
                <a:cs typeface="Arial" charset="0"/>
              </a:rPr>
              <a:t> </a:t>
            </a:r>
            <a:r>
              <a:rPr lang="en-US" sz="2400" b="1">
                <a:cs typeface="Arial" charset="0"/>
              </a:rPr>
              <a:t>N</a:t>
            </a:r>
            <a:r>
              <a:rPr lang="ru-RU" sz="2400" b="1">
                <a:cs typeface="Arial" charset="0"/>
              </a:rPr>
              <a:t>К</a:t>
            </a:r>
            <a:endParaRPr lang="en-US" sz="2400" b="1">
              <a:cs typeface="Arial" charset="0"/>
            </a:endParaRPr>
          </a:p>
        </p:txBody>
      </p:sp>
      <p:sp>
        <p:nvSpPr>
          <p:cNvPr id="12305" name="Oval 17"/>
          <p:cNvSpPr>
            <a:spLocks noChangeArrowheads="1"/>
          </p:cNvSpPr>
          <p:nvPr/>
        </p:nvSpPr>
        <p:spPr bwMode="auto">
          <a:xfrm>
            <a:off x="3132138" y="765175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684213" y="5373688"/>
            <a:ext cx="142875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6300788" y="5373688"/>
            <a:ext cx="142875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0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3" grpId="0" animBg="1"/>
      <p:bldP spid="12294" grpId="0"/>
      <p:bldP spid="12295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  <p:bldP spid="12304" grpId="0"/>
      <p:bldP spid="12305" grpId="0" animBg="1"/>
      <p:bldP spid="12306" grpId="0" animBg="1"/>
      <p:bldP spid="123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Сформулируем теорему о сумме углов треугольника</a:t>
            </a:r>
            <a:endParaRPr lang="ru-RU" sz="4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znak10[1]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3143248"/>
            <a:ext cx="2159000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4876" y="6072206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solidFill>
                  <a:srgbClr val="1309DD"/>
                </a:solidFill>
              </a:rPr>
              <a:t>Таким </a:t>
            </a:r>
            <a:r>
              <a:rPr lang="ru-RU" sz="3200" u="sng" dirty="0" smtClean="0">
                <a:solidFill>
                  <a:srgbClr val="1309DD"/>
                </a:solidFill>
                <a:hlinkClick r:id="rId5" action="ppaction://hlinkfile"/>
              </a:rPr>
              <a:t>образом</a:t>
            </a:r>
            <a:r>
              <a:rPr lang="ru-RU" sz="3200" u="sng" dirty="0" smtClean="0">
                <a:solidFill>
                  <a:srgbClr val="1309DD"/>
                </a:solidFill>
              </a:rPr>
              <a:t>…</a:t>
            </a:r>
            <a:endParaRPr lang="ru-RU" sz="3200" u="sng" dirty="0">
              <a:solidFill>
                <a:srgbClr val="1309DD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1331913" y="1484313"/>
            <a:ext cx="6840537" cy="45370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1331913" y="5949950"/>
            <a:ext cx="6913562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 flipV="1">
            <a:off x="8172450" y="1484313"/>
            <a:ext cx="71438" cy="4464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7740650" y="5516563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7740650" y="5516563"/>
            <a:ext cx="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00113" y="6021388"/>
            <a:ext cx="36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А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8027988" y="836613"/>
            <a:ext cx="504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В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8316913" y="5805488"/>
            <a:ext cx="28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С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124075" y="5445125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40</a:t>
            </a:r>
            <a:r>
              <a:rPr lang="en-US" sz="2400">
                <a:cs typeface="Arial" charset="0"/>
              </a:rPr>
              <a:t>°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667625" y="1773238"/>
            <a:ext cx="358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23850" y="476250"/>
            <a:ext cx="6913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Устно. 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Найдите неизвестный угол.</a:t>
            </a:r>
          </a:p>
        </p:txBody>
      </p:sp>
      <p:sp>
        <p:nvSpPr>
          <p:cNvPr id="16397" name="Oval 13"/>
          <p:cNvSpPr>
            <a:spLocks noChangeArrowheads="1"/>
          </p:cNvSpPr>
          <p:nvPr/>
        </p:nvSpPr>
        <p:spPr bwMode="auto">
          <a:xfrm>
            <a:off x="1331913" y="5949950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8" name="Oval 14"/>
          <p:cNvSpPr>
            <a:spLocks noChangeArrowheads="1"/>
          </p:cNvSpPr>
          <p:nvPr/>
        </p:nvSpPr>
        <p:spPr bwMode="auto">
          <a:xfrm>
            <a:off x="8101013" y="1412875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9" name="Oval 15"/>
          <p:cNvSpPr>
            <a:spLocks noChangeArrowheads="1"/>
          </p:cNvSpPr>
          <p:nvPr/>
        </p:nvSpPr>
        <p:spPr bwMode="auto">
          <a:xfrm>
            <a:off x="8101013" y="5805488"/>
            <a:ext cx="215900" cy="2159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1639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  <p:bldP spid="16388" grpId="0" animBg="1"/>
      <p:bldP spid="16389" grpId="0" animBg="1"/>
      <p:bldP spid="16390" grpId="0" animBg="1"/>
      <p:bldP spid="16391" grpId="0"/>
      <p:bldP spid="16392" grpId="0"/>
      <p:bldP spid="16393" grpId="0"/>
      <p:bldP spid="16394" grpId="0"/>
      <p:bldP spid="16395" grpId="0"/>
      <p:bldP spid="16396" grpId="0"/>
      <p:bldP spid="16397" grpId="0" animBg="1"/>
      <p:bldP spid="16398" grpId="0" animBg="1"/>
      <p:bldP spid="16399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Классный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213</Words>
  <Application>Microsoft Office PowerPoint</Application>
  <PresentationFormat>Экран (4:3)</PresentationFormat>
  <Paragraphs>103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Классный шаблон</vt:lpstr>
      <vt:lpstr>Трек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2009-11-23T08:50:20Z</dcterms:created>
  <dcterms:modified xsi:type="dcterms:W3CDTF">2009-11-29T16:51:27Z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TC300076301049</vt:lpwstr>
  </property>
</Properties>
</file>