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8" r:id="rId4"/>
    <p:sldId id="260" r:id="rId5"/>
    <p:sldId id="262" r:id="rId6"/>
    <p:sldId id="261" r:id="rId7"/>
    <p:sldId id="263" r:id="rId8"/>
    <p:sldId id="264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9F7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BBC7C13-A5B4-486C-9D8B-EDAC55E28909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ACA3E2F-EC26-47F4-8E4C-8CB127DAC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EBD039-D297-4C89-A9D6-119E8B08BDC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CA3E2F-EC26-47F4-8E4C-8CB127DACC4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E9302-3F65-43D1-81EB-FB92B591349C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E7482-A365-47DA-950A-B5CE37A1A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F2A9C-F376-471C-9ACA-34E71E148879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BD4E8-F3B3-46B1-8B06-1286FD29D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D8F25-9692-4F82-909A-605E28008579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22430-D55F-431F-A008-90FD9AA7A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39CBD-C36A-4ACE-B2E5-7EF37D448561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9FE77-FA20-4ACF-9486-FBA06F85F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ACD27-9499-4893-AC7D-079BA04B4219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9AB82-B41C-4196-AF60-81A33806D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EF09D-A32C-4E82-BBA8-5F8FB3156BF1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CD7EB-2875-4409-B083-961F8321A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74D01-612F-4421-BD24-506ED3ED6C62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33C3D-8EBF-410C-8607-A2D5D066E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4523E-27B1-491C-9FF4-697BA303647C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B7671-595A-406C-9DD5-7AFB119B3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529C6-1BB0-4574-A05D-E433A6E477D4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86A79-5B77-4044-8222-97107B9BA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44D8A-4396-464E-BA44-0F1201B4A55F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4901B-7A55-42B8-A580-A448A1EBE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8798B-F432-4A85-B44F-3C106DFEE986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A8A9D-950F-4CDF-AA45-37493F3CE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60035E-8B05-4277-9B26-B490DB832BF6}" type="datetimeFigureOut">
              <a:rPr lang="ru-RU"/>
              <a:pPr>
                <a:defRPr/>
              </a:pPr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3395B3-8475-4F57-BBC5-D7B90C662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7145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Решение квадратных неравенств.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Цель урока: научиться решать квадратные неравенства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Click="0" advTm="120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5" y="1857364"/>
          <a:ext cx="8286808" cy="4698899"/>
        </p:xfrm>
        <a:graphic>
          <a:graphicData uri="http://schemas.openxmlformats.org/drawingml/2006/table">
            <a:tbl>
              <a:tblPr/>
              <a:tblGrid>
                <a:gridCol w="1380948"/>
                <a:gridCol w="1380948"/>
                <a:gridCol w="1380948"/>
                <a:gridCol w="1380948"/>
                <a:gridCol w="1381508"/>
                <a:gridCol w="1381508"/>
              </a:tblGrid>
              <a:tr h="30403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2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                   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 х</a:t>
                      </a:r>
                      <a:r>
                        <a:rPr lang="ru-RU" sz="1400" b="1" baseline="-250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– корни квадратного трехчлена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2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dirty="0" smtClean="0">
                          <a:latin typeface="Calibri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dirty="0" smtClean="0">
                          <a:latin typeface="Calibri"/>
                          <a:ea typeface="Times New Roman"/>
                          <a:cs typeface="Times New Roman"/>
                        </a:rPr>
                        <a:t>              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и х</a:t>
                      </a:r>
                      <a:r>
                        <a:rPr lang="ru-RU" sz="1400" b="1" baseline="-25000" dirty="0">
                          <a:latin typeface="Calibri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– корни квадратного трехчлена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                   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2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                    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Х</a:t>
                      </a:r>
                      <a:r>
                        <a:rPr lang="ru-RU" sz="1400" b="1" baseline="-25000" dirty="0">
                          <a:latin typeface="Calibri"/>
                          <a:ea typeface="Times New Roman"/>
                          <a:cs typeface="Times New Roman"/>
                        </a:rPr>
                        <a:t>1 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– корень квадратного трехчлена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2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latin typeface="Calibri"/>
                          <a:ea typeface="Times New Roman"/>
                          <a:cs typeface="Times New Roman"/>
                        </a:rPr>
                        <a:t>1 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– корень квадратного трехчлена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</a:tr>
              <a:tr h="8173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&gt; 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≥ </a:t>
                      </a: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&gt; </a:t>
                      </a: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≥ 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≥ </a:t>
                      </a: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≥ </a:t>
                      </a: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</a:tr>
              <a:tr h="8173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</a:tr>
            </a:tbl>
          </a:graphicData>
        </a:graphic>
      </p:graphicFrame>
      <p:sp>
        <p:nvSpPr>
          <p:cNvPr id="27" name="Заголовок 2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b="1" i="1" dirty="0" smtClean="0"/>
              <a:t>Карточка №2.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Задание №3.</a:t>
            </a:r>
            <a:r>
              <a:rPr lang="ru-RU" sz="2000" dirty="0" smtClean="0"/>
              <a:t> </a:t>
            </a:r>
            <a:r>
              <a:rPr lang="ru-RU" sz="2000" b="1" dirty="0" smtClean="0"/>
              <a:t>Решите неравенства. (Если вы затрудняетесь с ответом, выделите цветом  промежуток по оси ОХ.)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642910" y="2428868"/>
            <a:ext cx="1162050" cy="1181100"/>
            <a:chOff x="642910" y="2428868"/>
            <a:chExt cx="1162050" cy="1181100"/>
          </a:xfrm>
        </p:grpSpPr>
        <p:sp>
          <p:nvSpPr>
            <p:cNvPr id="2071" name="AutoShape 23"/>
            <p:cNvSpPr>
              <a:spLocks noChangeShapeType="1"/>
            </p:cNvSpPr>
            <p:nvPr/>
          </p:nvSpPr>
          <p:spPr bwMode="auto">
            <a:xfrm>
              <a:off x="642910" y="3124072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0" name="AutoShape 22"/>
            <p:cNvSpPr>
              <a:spLocks noChangeShapeType="1"/>
            </p:cNvSpPr>
            <p:nvPr/>
          </p:nvSpPr>
          <p:spPr bwMode="auto">
            <a:xfrm flipV="1">
              <a:off x="992238" y="2428868"/>
              <a:ext cx="0" cy="11811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 bwMode="auto">
            <a:xfrm rot="17645611" flipH="1">
              <a:off x="617027" y="2703512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1928794" y="2428868"/>
            <a:ext cx="1162358" cy="1181100"/>
            <a:chOff x="1928794" y="2428868"/>
            <a:chExt cx="1162358" cy="1181100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1928794" y="2428868"/>
              <a:ext cx="1162050" cy="1181100"/>
              <a:chOff x="2000232" y="2428868"/>
              <a:chExt cx="1162050" cy="1181100"/>
            </a:xfrm>
          </p:grpSpPr>
          <p:sp>
            <p:nvSpPr>
              <p:cNvPr id="2067" name="AutoShape 19"/>
              <p:cNvSpPr>
                <a:spLocks noChangeShapeType="1"/>
              </p:cNvSpPr>
              <p:nvPr/>
            </p:nvSpPr>
            <p:spPr bwMode="auto">
              <a:xfrm>
                <a:off x="2000232" y="3124193"/>
                <a:ext cx="1162050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66" name="AutoShape 18"/>
              <p:cNvSpPr>
                <a:spLocks noChangeShapeType="1"/>
              </p:cNvSpPr>
              <p:nvPr/>
            </p:nvSpPr>
            <p:spPr bwMode="auto">
              <a:xfrm flipV="1">
                <a:off x="2349482" y="2428868"/>
                <a:ext cx="0" cy="11811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9" name="Полилиния 28"/>
            <p:cNvSpPr/>
            <p:nvPr/>
          </p:nvSpPr>
          <p:spPr bwMode="auto">
            <a:xfrm rot="6818404" flipH="1">
              <a:off x="2316452" y="2767300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3357554" y="2097180"/>
            <a:ext cx="1162050" cy="1442937"/>
            <a:chOff x="3357554" y="2097180"/>
            <a:chExt cx="1162050" cy="1442937"/>
          </a:xfrm>
        </p:grpSpPr>
        <p:sp>
          <p:nvSpPr>
            <p:cNvPr id="2063" name="AutoShape 15"/>
            <p:cNvSpPr>
              <a:spLocks noChangeShapeType="1"/>
            </p:cNvSpPr>
            <p:nvPr/>
          </p:nvSpPr>
          <p:spPr bwMode="auto">
            <a:xfrm>
              <a:off x="3357554" y="3054588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2" name="AutoShape 14"/>
            <p:cNvSpPr>
              <a:spLocks noChangeShapeType="1"/>
            </p:cNvSpPr>
            <p:nvPr/>
          </p:nvSpPr>
          <p:spPr bwMode="auto">
            <a:xfrm flipV="1">
              <a:off x="3706804" y="2359615"/>
              <a:ext cx="0" cy="118050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 bwMode="auto">
            <a:xfrm rot="17645611" flipH="1">
              <a:off x="3450417" y="2219091"/>
              <a:ext cx="913748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4646227" y="2143116"/>
            <a:ext cx="1230699" cy="1618576"/>
            <a:chOff x="4646227" y="2143116"/>
            <a:chExt cx="1230699" cy="1618576"/>
          </a:xfrm>
        </p:grpSpPr>
        <p:sp>
          <p:nvSpPr>
            <p:cNvPr id="2059" name="AutoShape 11"/>
            <p:cNvSpPr>
              <a:spLocks noChangeShapeType="1"/>
            </p:cNvSpPr>
            <p:nvPr/>
          </p:nvSpPr>
          <p:spPr bwMode="auto">
            <a:xfrm>
              <a:off x="4714876" y="2838139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8" name="AutoShape 10"/>
            <p:cNvSpPr>
              <a:spLocks noChangeShapeType="1"/>
            </p:cNvSpPr>
            <p:nvPr/>
          </p:nvSpPr>
          <p:spPr bwMode="auto">
            <a:xfrm flipV="1">
              <a:off x="5295901" y="2143116"/>
              <a:ext cx="0" cy="118058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Полилиния 33"/>
            <p:cNvSpPr/>
            <p:nvPr/>
          </p:nvSpPr>
          <p:spPr bwMode="auto">
            <a:xfrm rot="6785960" flipH="1">
              <a:off x="4541452" y="2986992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6143636" y="2241547"/>
            <a:ext cx="1162050" cy="1493832"/>
            <a:chOff x="6143636" y="2241547"/>
            <a:chExt cx="1162050" cy="1493832"/>
          </a:xfrm>
        </p:grpSpPr>
        <p:sp>
          <p:nvSpPr>
            <p:cNvPr id="2055" name="AutoShape 7"/>
            <p:cNvSpPr>
              <a:spLocks noChangeShapeType="1"/>
            </p:cNvSpPr>
            <p:nvPr/>
          </p:nvSpPr>
          <p:spPr bwMode="auto">
            <a:xfrm>
              <a:off x="6143636" y="3249711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4" name="AutoShape 6"/>
            <p:cNvSpPr>
              <a:spLocks noChangeShapeType="1"/>
            </p:cNvSpPr>
            <p:nvPr/>
          </p:nvSpPr>
          <p:spPr bwMode="auto">
            <a:xfrm flipV="1">
              <a:off x="6492886" y="2554538"/>
              <a:ext cx="0" cy="118084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 bwMode="auto">
            <a:xfrm rot="17645611" flipH="1">
              <a:off x="6403507" y="2346322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7500958" y="2428868"/>
            <a:ext cx="1162050" cy="1335250"/>
            <a:chOff x="7500958" y="2428868"/>
            <a:chExt cx="1162050" cy="1335250"/>
          </a:xfrm>
        </p:grpSpPr>
        <p:sp>
          <p:nvSpPr>
            <p:cNvPr id="2051" name="AutoShape 3"/>
            <p:cNvSpPr>
              <a:spLocks noChangeShapeType="1"/>
            </p:cNvSpPr>
            <p:nvPr/>
          </p:nvSpPr>
          <p:spPr bwMode="auto">
            <a:xfrm>
              <a:off x="7500958" y="2771940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0" name="AutoShape 2"/>
            <p:cNvSpPr>
              <a:spLocks noChangeShapeType="1"/>
            </p:cNvSpPr>
            <p:nvPr/>
          </p:nvSpPr>
          <p:spPr bwMode="auto">
            <a:xfrm flipV="1">
              <a:off x="8372813" y="2428868"/>
              <a:ext cx="0" cy="118169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 bwMode="auto">
            <a:xfrm rot="6849810" flipH="1">
              <a:off x="7546836" y="2989418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slow" advClick="0" advTm="18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886418"/>
          <a:ext cx="8286807" cy="4845589"/>
        </p:xfrm>
        <a:graphic>
          <a:graphicData uri="http://schemas.openxmlformats.org/drawingml/2006/table">
            <a:tbl>
              <a:tblPr/>
              <a:tblGrid>
                <a:gridCol w="1380947"/>
                <a:gridCol w="1380948"/>
                <a:gridCol w="1380948"/>
                <a:gridCol w="1380948"/>
                <a:gridCol w="1381508"/>
                <a:gridCol w="1381508"/>
              </a:tblGrid>
              <a:tr h="24775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    Х</a:t>
                      </a:r>
                      <a:r>
                        <a:rPr lang="ru-RU" sz="12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                   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 х</a:t>
                      </a:r>
                      <a:r>
                        <a:rPr lang="ru-RU" sz="1400" b="1" baseline="-250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– корни квадратного трехчлена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 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2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400" dirty="0" smtClean="0">
                          <a:latin typeface="Calibri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dirty="0" smtClean="0">
                          <a:latin typeface="Calibri"/>
                          <a:ea typeface="Times New Roman"/>
                          <a:cs typeface="Times New Roman"/>
                        </a:rPr>
                        <a:t>              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и х</a:t>
                      </a:r>
                      <a:r>
                        <a:rPr lang="ru-RU" sz="1400" b="1" baseline="-25000" dirty="0">
                          <a:latin typeface="Calibri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– корни квадратного трехчлена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2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                    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Х</a:t>
                      </a:r>
                      <a:r>
                        <a:rPr lang="ru-RU" sz="1400" b="1" baseline="-25000" dirty="0">
                          <a:latin typeface="Calibri"/>
                          <a:ea typeface="Times New Roman"/>
                          <a:cs typeface="Times New Roman"/>
                        </a:rPr>
                        <a:t>1 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– корень квадратного трехчлена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2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latin typeface="Calibri"/>
                          <a:ea typeface="Times New Roman"/>
                          <a:cs typeface="Times New Roman"/>
                        </a:rPr>
                        <a:t>1  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– корень квадратного трехчлена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</a:tr>
              <a:tr h="7611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&gt; 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≥ </a:t>
                      </a: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&gt; </a:t>
                      </a: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≥ 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≥ </a:t>
                      </a: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ах</a:t>
                      </a:r>
                      <a:r>
                        <a:rPr lang="ru-RU" sz="1600" b="1" baseline="30000" dirty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600" b="1" dirty="0"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1600" b="1" dirty="0" err="1">
                          <a:latin typeface="+mj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latin typeface="+mj-lt"/>
                          <a:ea typeface="Times New Roman"/>
                          <a:cs typeface="Times New Roman"/>
                        </a:rPr>
                        <a:t> + с ≥ </a:t>
                      </a:r>
                      <a:r>
                        <a:rPr lang="ru-RU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</a:tr>
              <a:tr h="7327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Х Є</a:t>
                      </a:r>
                      <a:r>
                        <a:rPr lang="ru-RU" sz="14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(-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∞;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l-GR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υ</a:t>
                      </a:r>
                      <a:endParaRPr lang="ru-RU" sz="1800" b="1" baseline="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l-GR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υ 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; +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∞)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Х Є</a:t>
                      </a:r>
                      <a:r>
                        <a:rPr lang="ru-RU" sz="14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 [</a:t>
                      </a: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latin typeface="+mn-lt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;</a:t>
                      </a: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 х</a:t>
                      </a:r>
                      <a:r>
                        <a:rPr lang="ru-RU" sz="1400" b="1" baseline="-25000" dirty="0" smtClean="0"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]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Х Є</a:t>
                      </a:r>
                      <a:r>
                        <a:rPr lang="ru-RU" sz="14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(-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∞;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l-GR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υ</a:t>
                      </a:r>
                      <a:endParaRPr lang="ru-RU" sz="1800" b="1" baseline="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l-GR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υ 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; +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∞)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 Х =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-25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Х Є</a:t>
                      </a:r>
                      <a:r>
                        <a:rPr lang="ru-RU" sz="14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(-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∞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; +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∞)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Ответ: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Решений нет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</a:tr>
              <a:tr h="7327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&lt; х</a:t>
                      </a:r>
                      <a:r>
                        <a:rPr lang="ru-RU" sz="18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&gt; х</a:t>
                      </a:r>
                      <a:r>
                        <a:rPr lang="ru-RU" sz="18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8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≤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≤ х</a:t>
                      </a:r>
                      <a:r>
                        <a:rPr lang="ru-RU" sz="18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&lt; х</a:t>
                      </a:r>
                      <a:r>
                        <a:rPr lang="ru-RU" sz="18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&gt;х</a:t>
                      </a:r>
                      <a:r>
                        <a:rPr lang="ru-RU" sz="18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9F7"/>
                    </a:solidFill>
                  </a:tcPr>
                </a:tc>
              </a:tr>
            </a:tbl>
          </a:graphicData>
        </a:graphic>
      </p:graphicFrame>
      <p:sp>
        <p:nvSpPr>
          <p:cNvPr id="27" name="Заголовок 26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b="1" i="1" dirty="0" smtClean="0"/>
              <a:t>Карточка №2.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Задание №3.</a:t>
            </a:r>
            <a:r>
              <a:rPr lang="ru-RU" sz="2000" dirty="0" smtClean="0"/>
              <a:t>  ( Ответы)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642911" y="2428868"/>
            <a:ext cx="1162050" cy="1181100"/>
            <a:chOff x="642910" y="2428868"/>
            <a:chExt cx="1162050" cy="1181100"/>
          </a:xfrm>
        </p:grpSpPr>
        <p:sp>
          <p:nvSpPr>
            <p:cNvPr id="30" name="AutoShape 23"/>
            <p:cNvSpPr>
              <a:spLocks noChangeShapeType="1"/>
            </p:cNvSpPr>
            <p:nvPr/>
          </p:nvSpPr>
          <p:spPr bwMode="auto">
            <a:xfrm>
              <a:off x="642910" y="3124072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AutoShape 22"/>
            <p:cNvSpPr>
              <a:spLocks noChangeShapeType="1"/>
            </p:cNvSpPr>
            <p:nvPr/>
          </p:nvSpPr>
          <p:spPr bwMode="auto">
            <a:xfrm flipV="1">
              <a:off x="992238" y="2428868"/>
              <a:ext cx="0" cy="11811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 bwMode="auto">
            <a:xfrm rot="17645611" flipH="1">
              <a:off x="617027" y="2703512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1928794" y="2428868"/>
            <a:ext cx="1162358" cy="1181100"/>
            <a:chOff x="1928794" y="2428868"/>
            <a:chExt cx="1162358" cy="1181100"/>
          </a:xfrm>
        </p:grpSpPr>
        <p:grpSp>
          <p:nvGrpSpPr>
            <p:cNvPr id="34" name="Группа 29"/>
            <p:cNvGrpSpPr/>
            <p:nvPr/>
          </p:nvGrpSpPr>
          <p:grpSpPr>
            <a:xfrm>
              <a:off x="1928794" y="2428868"/>
              <a:ext cx="1162050" cy="1181100"/>
              <a:chOff x="2000232" y="2428868"/>
              <a:chExt cx="1162050" cy="1181100"/>
            </a:xfrm>
          </p:grpSpPr>
          <p:sp>
            <p:nvSpPr>
              <p:cNvPr id="36" name="AutoShape 19"/>
              <p:cNvSpPr>
                <a:spLocks noChangeShapeType="1"/>
              </p:cNvSpPr>
              <p:nvPr/>
            </p:nvSpPr>
            <p:spPr bwMode="auto">
              <a:xfrm>
                <a:off x="2000232" y="3124193"/>
                <a:ext cx="1162050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AutoShape 18"/>
              <p:cNvSpPr>
                <a:spLocks noChangeShapeType="1"/>
              </p:cNvSpPr>
              <p:nvPr/>
            </p:nvSpPr>
            <p:spPr bwMode="auto">
              <a:xfrm flipV="1">
                <a:off x="2285984" y="2428868"/>
                <a:ext cx="0" cy="118110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35" name="Полилиния 34"/>
            <p:cNvSpPr/>
            <p:nvPr/>
          </p:nvSpPr>
          <p:spPr bwMode="auto">
            <a:xfrm rot="6658851" flipH="1">
              <a:off x="2316452" y="2767300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3357555" y="2097180"/>
            <a:ext cx="1162050" cy="1442937"/>
            <a:chOff x="3357554" y="2097180"/>
            <a:chExt cx="1162050" cy="1442937"/>
          </a:xfrm>
        </p:grpSpPr>
        <p:sp>
          <p:nvSpPr>
            <p:cNvPr id="39" name="AutoShape 15"/>
            <p:cNvSpPr>
              <a:spLocks noChangeShapeType="1"/>
            </p:cNvSpPr>
            <p:nvPr/>
          </p:nvSpPr>
          <p:spPr bwMode="auto">
            <a:xfrm>
              <a:off x="3357554" y="3054588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AutoShape 14"/>
            <p:cNvSpPr>
              <a:spLocks noChangeShapeType="1"/>
            </p:cNvSpPr>
            <p:nvPr/>
          </p:nvSpPr>
          <p:spPr bwMode="auto">
            <a:xfrm flipV="1">
              <a:off x="3706804" y="2359615"/>
              <a:ext cx="0" cy="118050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 bwMode="auto">
            <a:xfrm rot="17645611" flipH="1">
              <a:off x="3450417" y="2219091"/>
              <a:ext cx="913748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646228" y="2143116"/>
            <a:ext cx="1230699" cy="1618576"/>
            <a:chOff x="4646227" y="2143116"/>
            <a:chExt cx="1230699" cy="1618576"/>
          </a:xfrm>
        </p:grpSpPr>
        <p:sp>
          <p:nvSpPr>
            <p:cNvPr id="43" name="AutoShape 11"/>
            <p:cNvSpPr>
              <a:spLocks noChangeShapeType="1"/>
            </p:cNvSpPr>
            <p:nvPr/>
          </p:nvSpPr>
          <p:spPr bwMode="auto">
            <a:xfrm>
              <a:off x="4714876" y="2838139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AutoShape 10"/>
            <p:cNvSpPr>
              <a:spLocks noChangeShapeType="1"/>
            </p:cNvSpPr>
            <p:nvPr/>
          </p:nvSpPr>
          <p:spPr bwMode="auto">
            <a:xfrm flipV="1">
              <a:off x="5295901" y="2143116"/>
              <a:ext cx="0" cy="118058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 bwMode="auto">
            <a:xfrm rot="6785960" flipH="1">
              <a:off x="4541452" y="2986992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6143637" y="2241547"/>
            <a:ext cx="1162050" cy="1493832"/>
            <a:chOff x="6143636" y="2241547"/>
            <a:chExt cx="1162050" cy="1493832"/>
          </a:xfrm>
        </p:grpSpPr>
        <p:sp>
          <p:nvSpPr>
            <p:cNvPr id="47" name="AutoShape 7"/>
            <p:cNvSpPr>
              <a:spLocks noChangeShapeType="1"/>
            </p:cNvSpPr>
            <p:nvPr/>
          </p:nvSpPr>
          <p:spPr bwMode="auto">
            <a:xfrm>
              <a:off x="6143636" y="3249711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AutoShape 6"/>
            <p:cNvSpPr>
              <a:spLocks noChangeShapeType="1"/>
            </p:cNvSpPr>
            <p:nvPr/>
          </p:nvSpPr>
          <p:spPr bwMode="auto">
            <a:xfrm flipV="1">
              <a:off x="6492886" y="2554538"/>
              <a:ext cx="0" cy="118084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 bwMode="auto">
            <a:xfrm rot="17645611" flipH="1">
              <a:off x="6403507" y="2346322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7500959" y="2428868"/>
            <a:ext cx="1162050" cy="1335250"/>
            <a:chOff x="7500958" y="2428868"/>
            <a:chExt cx="1162050" cy="1335250"/>
          </a:xfrm>
        </p:grpSpPr>
        <p:sp>
          <p:nvSpPr>
            <p:cNvPr id="51" name="AutoShape 3"/>
            <p:cNvSpPr>
              <a:spLocks noChangeShapeType="1"/>
            </p:cNvSpPr>
            <p:nvPr/>
          </p:nvSpPr>
          <p:spPr bwMode="auto">
            <a:xfrm>
              <a:off x="7500958" y="2771940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AutoShape 2"/>
            <p:cNvSpPr>
              <a:spLocks noChangeShapeType="1"/>
            </p:cNvSpPr>
            <p:nvPr/>
          </p:nvSpPr>
          <p:spPr bwMode="auto">
            <a:xfrm flipV="1">
              <a:off x="8372813" y="2428868"/>
              <a:ext cx="0" cy="118169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 bwMode="auto">
            <a:xfrm rot="6849810" flipH="1">
              <a:off x="7546836" y="2989418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slow" advTm="12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Повторение: квадратичная функция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8291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 dirty="0" smtClean="0">
                <a:solidFill>
                  <a:srgbClr val="000000"/>
                </a:solidFill>
              </a:rPr>
              <a:t>Квадратичная функция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0000"/>
                </a:solidFill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у = ах</a:t>
            </a:r>
            <a:r>
              <a:rPr lang="ru-RU" sz="2200" b="1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с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solidFill>
                  <a:srgbClr val="000000"/>
                </a:solidFill>
              </a:rPr>
              <a:t>График  - парабола 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solidFill>
                  <a:srgbClr val="000000"/>
                </a:solidFill>
              </a:rPr>
              <a:t>а&gt;0                         а&lt;0</a:t>
            </a:r>
          </a:p>
          <a:p>
            <a:pPr>
              <a:lnSpc>
                <a:spcPct val="80000"/>
              </a:lnSpc>
            </a:pPr>
            <a:endParaRPr lang="ru-RU" sz="22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ru-RU" sz="22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ru-RU" sz="22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200" dirty="0" smtClean="0">
                <a:solidFill>
                  <a:srgbClr val="000000"/>
                </a:solidFill>
              </a:rPr>
              <a:t>Точки пересечения с осью ОХ:</a:t>
            </a:r>
          </a:p>
          <a:p>
            <a:pPr>
              <a:lnSpc>
                <a:spcPct val="80000"/>
              </a:lnSpc>
            </a:pPr>
            <a:endParaRPr lang="ru-RU" sz="22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0000"/>
                </a:solidFill>
              </a:rPr>
              <a:t>                                                   </a:t>
            </a:r>
          </a:p>
          <a:p>
            <a:pPr>
              <a:lnSpc>
                <a:spcPct val="80000"/>
              </a:lnSpc>
            </a:pPr>
            <a:endParaRPr lang="ru-RU" sz="22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0000"/>
                </a:solidFill>
              </a:rPr>
              <a:t>                  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0000"/>
                </a:solidFill>
              </a:rPr>
              <a:t>               Д &gt; 0                                  Д = 0                         Д &lt; 0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solidFill>
                  <a:srgbClr val="000000"/>
                </a:solidFill>
              </a:rPr>
              <a:t>     </a:t>
            </a:r>
          </a:p>
        </p:txBody>
      </p:sp>
      <p:grpSp>
        <p:nvGrpSpPr>
          <p:cNvPr id="15363" name="Группа 33"/>
          <p:cNvGrpSpPr>
            <a:grpSpLocks/>
          </p:cNvGrpSpPr>
          <p:nvPr/>
        </p:nvGrpSpPr>
        <p:grpSpPr bwMode="auto">
          <a:xfrm>
            <a:off x="3214688" y="2428875"/>
            <a:ext cx="1162050" cy="1181100"/>
            <a:chOff x="3214678" y="2428868"/>
            <a:chExt cx="1162050" cy="1181100"/>
          </a:xfrm>
        </p:grpSpPr>
        <p:cxnSp>
          <p:nvCxnSpPr>
            <p:cNvPr id="15380" name="AutoShape 19"/>
            <p:cNvCxnSpPr>
              <a:cxnSpLocks noChangeShapeType="1"/>
            </p:cNvCxnSpPr>
            <p:nvPr/>
          </p:nvCxnSpPr>
          <p:spPr bwMode="auto">
            <a:xfrm>
              <a:off x="3214678" y="3124193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81" name="AutoShape 18"/>
            <p:cNvCxnSpPr>
              <a:cxnSpLocks noChangeShapeType="1"/>
            </p:cNvCxnSpPr>
            <p:nvPr/>
          </p:nvCxnSpPr>
          <p:spPr bwMode="auto">
            <a:xfrm flipV="1">
              <a:off x="3563928" y="2428868"/>
              <a:ext cx="0" cy="11811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2" name="Полилиния 31"/>
            <p:cNvSpPr/>
            <p:nvPr/>
          </p:nvSpPr>
          <p:spPr>
            <a:xfrm rot="3954389" flipH="1" flipV="1">
              <a:off x="3260715" y="2774943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364" name="Группа 34"/>
          <p:cNvGrpSpPr>
            <a:grpSpLocks/>
          </p:cNvGrpSpPr>
          <p:nvPr/>
        </p:nvGrpSpPr>
        <p:grpSpPr bwMode="auto">
          <a:xfrm>
            <a:off x="1187450" y="2565400"/>
            <a:ext cx="1162050" cy="1181100"/>
            <a:chOff x="1214414" y="2571744"/>
            <a:chExt cx="1162050" cy="1181100"/>
          </a:xfrm>
        </p:grpSpPr>
        <p:cxnSp>
          <p:nvCxnSpPr>
            <p:cNvPr id="15377" name="AutoShape 23"/>
            <p:cNvCxnSpPr>
              <a:cxnSpLocks noChangeShapeType="1"/>
            </p:cNvCxnSpPr>
            <p:nvPr/>
          </p:nvCxnSpPr>
          <p:spPr bwMode="auto">
            <a:xfrm>
              <a:off x="1214414" y="3266948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78" name="AutoShape 22"/>
            <p:cNvCxnSpPr>
              <a:cxnSpLocks noChangeShapeType="1"/>
            </p:cNvCxnSpPr>
            <p:nvPr/>
          </p:nvCxnSpPr>
          <p:spPr bwMode="auto">
            <a:xfrm flipV="1">
              <a:off x="1563742" y="2571744"/>
              <a:ext cx="0" cy="11811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3" name="Полилиния 32"/>
            <p:cNvSpPr/>
            <p:nvPr/>
          </p:nvSpPr>
          <p:spPr>
            <a:xfrm rot="17645611" flipH="1">
              <a:off x="1189014" y="2703507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365" name="Группа 36"/>
          <p:cNvGrpSpPr>
            <a:grpSpLocks/>
          </p:cNvGrpSpPr>
          <p:nvPr/>
        </p:nvGrpSpPr>
        <p:grpSpPr bwMode="auto">
          <a:xfrm>
            <a:off x="1143000" y="4286250"/>
            <a:ext cx="1162050" cy="1181100"/>
            <a:chOff x="1142976" y="4286256"/>
            <a:chExt cx="1162050" cy="1181100"/>
          </a:xfrm>
        </p:grpSpPr>
        <p:cxnSp>
          <p:nvCxnSpPr>
            <p:cNvPr id="15374" name="AutoShape 23"/>
            <p:cNvCxnSpPr>
              <a:cxnSpLocks noChangeShapeType="1"/>
            </p:cNvCxnSpPr>
            <p:nvPr/>
          </p:nvCxnSpPr>
          <p:spPr bwMode="auto">
            <a:xfrm>
              <a:off x="1142976" y="4981460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75" name="AutoShape 22"/>
            <p:cNvCxnSpPr>
              <a:cxnSpLocks noChangeShapeType="1"/>
            </p:cNvCxnSpPr>
            <p:nvPr/>
          </p:nvCxnSpPr>
          <p:spPr bwMode="auto">
            <a:xfrm flipV="1">
              <a:off x="1492304" y="4286256"/>
              <a:ext cx="0" cy="11811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6" name="Полилиния 35"/>
            <p:cNvSpPr/>
            <p:nvPr/>
          </p:nvSpPr>
          <p:spPr>
            <a:xfrm rot="17645611" flipH="1">
              <a:off x="1046139" y="4560894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366" name="Группа 38"/>
          <p:cNvGrpSpPr>
            <a:grpSpLocks/>
          </p:cNvGrpSpPr>
          <p:nvPr/>
        </p:nvGrpSpPr>
        <p:grpSpPr bwMode="auto">
          <a:xfrm>
            <a:off x="3436938" y="4214813"/>
            <a:ext cx="1296987" cy="1620837"/>
            <a:chOff x="3436392" y="4214818"/>
            <a:chExt cx="1297526" cy="1620676"/>
          </a:xfrm>
        </p:grpSpPr>
        <p:cxnSp>
          <p:nvCxnSpPr>
            <p:cNvPr id="15371" name="AutoShape 11"/>
            <p:cNvCxnSpPr>
              <a:cxnSpLocks noChangeShapeType="1"/>
            </p:cNvCxnSpPr>
            <p:nvPr/>
          </p:nvCxnSpPr>
          <p:spPr bwMode="auto">
            <a:xfrm>
              <a:off x="3571868" y="4909841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72" name="AutoShape 10"/>
            <p:cNvCxnSpPr>
              <a:cxnSpLocks noChangeShapeType="1"/>
            </p:cNvCxnSpPr>
            <p:nvPr/>
          </p:nvCxnSpPr>
          <p:spPr bwMode="auto">
            <a:xfrm flipV="1">
              <a:off x="4152893" y="4214818"/>
              <a:ext cx="0" cy="118058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8" name="Полилиния 37"/>
            <p:cNvSpPr/>
            <p:nvPr/>
          </p:nvSpPr>
          <p:spPr>
            <a:xfrm rot="3954389" flipH="1" flipV="1">
              <a:off x="3331800" y="5060698"/>
              <a:ext cx="879388" cy="670203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367" name="Группа 40"/>
          <p:cNvGrpSpPr>
            <a:grpSpLocks/>
          </p:cNvGrpSpPr>
          <p:nvPr/>
        </p:nvGrpSpPr>
        <p:grpSpPr bwMode="auto">
          <a:xfrm>
            <a:off x="6143625" y="4027488"/>
            <a:ext cx="1162050" cy="1493837"/>
            <a:chOff x="6143636" y="4027554"/>
            <a:chExt cx="1162050" cy="1493775"/>
          </a:xfrm>
        </p:grpSpPr>
        <p:cxnSp>
          <p:nvCxnSpPr>
            <p:cNvPr id="15368" name="AutoShape 7"/>
            <p:cNvCxnSpPr>
              <a:cxnSpLocks noChangeShapeType="1"/>
            </p:cNvCxnSpPr>
            <p:nvPr/>
          </p:nvCxnSpPr>
          <p:spPr bwMode="auto">
            <a:xfrm>
              <a:off x="6143636" y="5035661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69" name="AutoShape 6"/>
            <p:cNvCxnSpPr>
              <a:cxnSpLocks noChangeShapeType="1"/>
            </p:cNvCxnSpPr>
            <p:nvPr/>
          </p:nvCxnSpPr>
          <p:spPr bwMode="auto">
            <a:xfrm flipV="1">
              <a:off x="6492886" y="4340488"/>
              <a:ext cx="0" cy="118084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0" name="Полилиния 39"/>
            <p:cNvSpPr/>
            <p:nvPr/>
          </p:nvSpPr>
          <p:spPr>
            <a:xfrm rot="17645611" flipH="1">
              <a:off x="6404004" y="4132311"/>
              <a:ext cx="879438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slow" advClick="0" advTm="30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3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Задание №1. Определите  знак коэффициента а и дискриминанта Д.</a:t>
            </a:r>
            <a:br>
              <a:rPr lang="ru-RU" sz="2200" b="1" dirty="0" smtClean="0"/>
            </a:br>
            <a:r>
              <a:rPr lang="ru-RU" sz="2200" b="1" dirty="0" smtClean="0"/>
              <a:t>Задание №2. Выделите цветом участок графика, соответствующий заданному неравенству.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309848"/>
          <a:ext cx="8429686" cy="373660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464291"/>
                <a:gridCol w="1392853"/>
                <a:gridCol w="1392853"/>
                <a:gridCol w="1392853"/>
                <a:gridCol w="1393418"/>
                <a:gridCol w="1393418"/>
              </a:tblGrid>
              <a:tr h="18127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 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</a:tr>
              <a:tr h="274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Задание №1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……0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Д……0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а……0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Д……0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а……0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Д……0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а……0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Д……0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а……0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Д……0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а……0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Д……0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</a:tr>
              <a:tr h="279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Задание №2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65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У &lt;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У &gt; 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У ≤ 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</a:rPr>
                        <a:t>У &lt; 0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</a:rPr>
                        <a:t>У &gt; 0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У ≥ 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</a:tr>
            </a:tbl>
          </a:graphicData>
        </a:graphic>
      </p:graphicFrame>
      <p:grpSp>
        <p:nvGrpSpPr>
          <p:cNvPr id="17411" name="Группа 35"/>
          <p:cNvGrpSpPr>
            <a:grpSpLocks/>
          </p:cNvGrpSpPr>
          <p:nvPr/>
        </p:nvGrpSpPr>
        <p:grpSpPr bwMode="auto">
          <a:xfrm>
            <a:off x="1714500" y="2500313"/>
            <a:ext cx="1162050" cy="1192212"/>
            <a:chOff x="1714480" y="2500306"/>
            <a:chExt cx="1162050" cy="1192048"/>
          </a:xfrm>
        </p:grpSpPr>
        <p:cxnSp>
          <p:nvCxnSpPr>
            <p:cNvPr id="17432" name="AutoShape 19"/>
            <p:cNvCxnSpPr>
              <a:cxnSpLocks noChangeShapeType="1"/>
            </p:cNvCxnSpPr>
            <p:nvPr/>
          </p:nvCxnSpPr>
          <p:spPr bwMode="auto">
            <a:xfrm>
              <a:off x="1714480" y="3195631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33" name="AutoShape 18"/>
            <p:cNvCxnSpPr>
              <a:cxnSpLocks noChangeShapeType="1"/>
            </p:cNvCxnSpPr>
            <p:nvPr/>
          </p:nvCxnSpPr>
          <p:spPr bwMode="auto">
            <a:xfrm flipV="1">
              <a:off x="2063730" y="2500306"/>
              <a:ext cx="0" cy="11811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9" name="Полилиния 28"/>
            <p:cNvSpPr/>
            <p:nvPr/>
          </p:nvSpPr>
          <p:spPr>
            <a:xfrm rot="3954389" flipH="1" flipV="1">
              <a:off x="1903453" y="2917714"/>
              <a:ext cx="879354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412" name="Группа 37"/>
          <p:cNvGrpSpPr>
            <a:grpSpLocks/>
          </p:cNvGrpSpPr>
          <p:nvPr/>
        </p:nvGrpSpPr>
        <p:grpSpPr bwMode="auto">
          <a:xfrm>
            <a:off x="4508500" y="2500313"/>
            <a:ext cx="1296988" cy="1620837"/>
            <a:chOff x="4507961" y="2500306"/>
            <a:chExt cx="1297527" cy="1620676"/>
          </a:xfrm>
        </p:grpSpPr>
        <p:cxnSp>
          <p:nvCxnSpPr>
            <p:cNvPr id="17429" name="AutoShape 11"/>
            <p:cNvCxnSpPr>
              <a:cxnSpLocks noChangeShapeType="1"/>
            </p:cNvCxnSpPr>
            <p:nvPr/>
          </p:nvCxnSpPr>
          <p:spPr bwMode="auto">
            <a:xfrm>
              <a:off x="4643438" y="3195329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30" name="AutoShape 10"/>
            <p:cNvCxnSpPr>
              <a:cxnSpLocks noChangeShapeType="1"/>
            </p:cNvCxnSpPr>
            <p:nvPr/>
          </p:nvCxnSpPr>
          <p:spPr bwMode="auto">
            <a:xfrm flipV="1">
              <a:off x="5224463" y="2500306"/>
              <a:ext cx="0" cy="118058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0" name="Полилиния 29"/>
            <p:cNvSpPr/>
            <p:nvPr/>
          </p:nvSpPr>
          <p:spPr>
            <a:xfrm rot="3954389" flipH="1" flipV="1">
              <a:off x="4403369" y="3346186"/>
              <a:ext cx="879388" cy="670203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413" name="Группа 39"/>
          <p:cNvGrpSpPr>
            <a:grpSpLocks/>
          </p:cNvGrpSpPr>
          <p:nvPr/>
        </p:nvGrpSpPr>
        <p:grpSpPr bwMode="auto">
          <a:xfrm>
            <a:off x="7358063" y="2643188"/>
            <a:ext cx="1162050" cy="1335087"/>
            <a:chOff x="7358082" y="2643182"/>
            <a:chExt cx="1162050" cy="1334924"/>
          </a:xfrm>
        </p:grpSpPr>
        <p:cxnSp>
          <p:nvCxnSpPr>
            <p:cNvPr id="17426" name="AutoShape 3"/>
            <p:cNvCxnSpPr>
              <a:cxnSpLocks noChangeShapeType="1"/>
            </p:cNvCxnSpPr>
            <p:nvPr/>
          </p:nvCxnSpPr>
          <p:spPr bwMode="auto">
            <a:xfrm>
              <a:off x="7358082" y="2986254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27" name="AutoShape 2"/>
            <p:cNvCxnSpPr>
              <a:cxnSpLocks noChangeShapeType="1"/>
            </p:cNvCxnSpPr>
            <p:nvPr/>
          </p:nvCxnSpPr>
          <p:spPr bwMode="auto">
            <a:xfrm flipV="1">
              <a:off x="8229937" y="2643182"/>
              <a:ext cx="0" cy="118169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1" name="Полилиния 30"/>
            <p:cNvSpPr/>
            <p:nvPr/>
          </p:nvSpPr>
          <p:spPr>
            <a:xfrm rot="3954389" flipH="1" flipV="1">
              <a:off x="7332736" y="3203460"/>
              <a:ext cx="879368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414" name="Группа 34"/>
          <p:cNvGrpSpPr>
            <a:grpSpLocks/>
          </p:cNvGrpSpPr>
          <p:nvPr/>
        </p:nvGrpSpPr>
        <p:grpSpPr bwMode="auto">
          <a:xfrm>
            <a:off x="428625" y="2500313"/>
            <a:ext cx="1162050" cy="1181100"/>
            <a:chOff x="428596" y="2500306"/>
            <a:chExt cx="1162050" cy="1181100"/>
          </a:xfrm>
        </p:grpSpPr>
        <p:cxnSp>
          <p:nvCxnSpPr>
            <p:cNvPr id="17423" name="AutoShape 23"/>
            <p:cNvCxnSpPr>
              <a:cxnSpLocks noChangeShapeType="1"/>
            </p:cNvCxnSpPr>
            <p:nvPr/>
          </p:nvCxnSpPr>
          <p:spPr bwMode="auto">
            <a:xfrm>
              <a:off x="428596" y="3195510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24" name="AutoShape 22"/>
            <p:cNvCxnSpPr>
              <a:cxnSpLocks noChangeShapeType="1"/>
            </p:cNvCxnSpPr>
            <p:nvPr/>
          </p:nvCxnSpPr>
          <p:spPr bwMode="auto">
            <a:xfrm flipV="1">
              <a:off x="777924" y="2500306"/>
              <a:ext cx="0" cy="11811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2" name="Полилиния 31"/>
            <p:cNvSpPr/>
            <p:nvPr/>
          </p:nvSpPr>
          <p:spPr>
            <a:xfrm rot="17645611" flipH="1">
              <a:off x="403196" y="2774943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415" name="Группа 38"/>
          <p:cNvGrpSpPr>
            <a:grpSpLocks/>
          </p:cNvGrpSpPr>
          <p:nvPr/>
        </p:nvGrpSpPr>
        <p:grpSpPr bwMode="auto">
          <a:xfrm>
            <a:off x="5929313" y="2241550"/>
            <a:ext cx="1162050" cy="1565275"/>
            <a:chOff x="5929322" y="2241604"/>
            <a:chExt cx="1162050" cy="1565213"/>
          </a:xfrm>
        </p:grpSpPr>
        <p:cxnSp>
          <p:nvCxnSpPr>
            <p:cNvPr id="17420" name="AutoShape 7"/>
            <p:cNvCxnSpPr>
              <a:cxnSpLocks noChangeShapeType="1"/>
            </p:cNvCxnSpPr>
            <p:nvPr/>
          </p:nvCxnSpPr>
          <p:spPr bwMode="auto">
            <a:xfrm>
              <a:off x="5929322" y="3321149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21" name="AutoShape 6"/>
            <p:cNvCxnSpPr>
              <a:cxnSpLocks noChangeShapeType="1"/>
            </p:cNvCxnSpPr>
            <p:nvPr/>
          </p:nvCxnSpPr>
          <p:spPr bwMode="auto">
            <a:xfrm flipV="1">
              <a:off x="6278572" y="2625976"/>
              <a:ext cx="0" cy="118084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4" name="Полилиния 33"/>
            <p:cNvSpPr/>
            <p:nvPr/>
          </p:nvSpPr>
          <p:spPr>
            <a:xfrm rot="17645611" flipH="1">
              <a:off x="6118251" y="2346362"/>
              <a:ext cx="879440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416" name="Группа 44"/>
          <p:cNvGrpSpPr>
            <a:grpSpLocks/>
          </p:cNvGrpSpPr>
          <p:nvPr/>
        </p:nvGrpSpPr>
        <p:grpSpPr bwMode="auto">
          <a:xfrm>
            <a:off x="3136900" y="2317750"/>
            <a:ext cx="1162050" cy="1436688"/>
            <a:chOff x="3136312" y="2318374"/>
            <a:chExt cx="1162050" cy="1436057"/>
          </a:xfrm>
        </p:grpSpPr>
        <p:cxnSp>
          <p:nvCxnSpPr>
            <p:cNvPr id="17417" name="AutoShape 15"/>
            <p:cNvCxnSpPr>
              <a:cxnSpLocks noChangeShapeType="1"/>
            </p:cNvCxnSpPr>
            <p:nvPr/>
          </p:nvCxnSpPr>
          <p:spPr bwMode="auto">
            <a:xfrm>
              <a:off x="3136312" y="3268902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18" name="AutoShape 14"/>
            <p:cNvCxnSpPr>
              <a:cxnSpLocks noChangeShapeType="1"/>
            </p:cNvCxnSpPr>
            <p:nvPr/>
          </p:nvCxnSpPr>
          <p:spPr bwMode="auto">
            <a:xfrm flipV="1">
              <a:off x="3485562" y="2573929"/>
              <a:ext cx="0" cy="118050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8" name="Полилиния 47"/>
            <p:cNvSpPr/>
            <p:nvPr/>
          </p:nvSpPr>
          <p:spPr>
            <a:xfrm rot="17645611" flipH="1">
              <a:off x="3246843" y="2422156"/>
              <a:ext cx="910825" cy="703262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slow" advClick="0" advTm="24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Ответы к заданию №1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309848"/>
          <a:ext cx="8429686" cy="272060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464291"/>
                <a:gridCol w="1392853"/>
                <a:gridCol w="1392853"/>
                <a:gridCol w="1392853"/>
                <a:gridCol w="1393418"/>
                <a:gridCol w="1393418"/>
              </a:tblGrid>
              <a:tr h="18127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 smtClean="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 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</a:tr>
              <a:tr h="2748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Задание №1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а&gt;0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Д&gt;0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а&lt;0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Д&gt;0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а&gt;0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Д=0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а&lt;0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Д=0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а&gt;0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Д&lt;0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а&lt;0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Д&lt;0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/>
                </a:tc>
              </a:tr>
            </a:tbl>
          </a:graphicData>
        </a:graphic>
      </p:graphicFrame>
      <p:grpSp>
        <p:nvGrpSpPr>
          <p:cNvPr id="28" name="Группа 27"/>
          <p:cNvGrpSpPr/>
          <p:nvPr/>
        </p:nvGrpSpPr>
        <p:grpSpPr>
          <a:xfrm>
            <a:off x="428625" y="2500313"/>
            <a:ext cx="1162050" cy="1181100"/>
            <a:chOff x="428625" y="2500313"/>
            <a:chExt cx="1162050" cy="1181100"/>
          </a:xfrm>
        </p:grpSpPr>
        <p:cxnSp>
          <p:nvCxnSpPr>
            <p:cNvPr id="18456" name="AutoShape 23"/>
            <p:cNvCxnSpPr>
              <a:cxnSpLocks noChangeShapeType="1"/>
            </p:cNvCxnSpPr>
            <p:nvPr/>
          </p:nvCxnSpPr>
          <p:spPr bwMode="auto">
            <a:xfrm>
              <a:off x="428625" y="3195517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57" name="AutoShape 22"/>
            <p:cNvCxnSpPr>
              <a:cxnSpLocks noChangeShapeType="1"/>
            </p:cNvCxnSpPr>
            <p:nvPr/>
          </p:nvCxnSpPr>
          <p:spPr bwMode="auto">
            <a:xfrm flipV="1">
              <a:off x="777953" y="2500313"/>
              <a:ext cx="0" cy="11811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1" name="Полилиния 30"/>
            <p:cNvSpPr/>
            <p:nvPr/>
          </p:nvSpPr>
          <p:spPr bwMode="auto">
            <a:xfrm rot="17645611" flipH="1">
              <a:off x="403225" y="2774950"/>
              <a:ext cx="879475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436" name="Группа 31"/>
          <p:cNvGrpSpPr>
            <a:grpSpLocks/>
          </p:cNvGrpSpPr>
          <p:nvPr/>
        </p:nvGrpSpPr>
        <p:grpSpPr bwMode="auto">
          <a:xfrm>
            <a:off x="1714500" y="2500313"/>
            <a:ext cx="1162050" cy="1192212"/>
            <a:chOff x="1714480" y="2500306"/>
            <a:chExt cx="1162050" cy="1192048"/>
          </a:xfrm>
        </p:grpSpPr>
        <p:cxnSp>
          <p:nvCxnSpPr>
            <p:cNvPr id="18453" name="AutoShape 19"/>
            <p:cNvCxnSpPr>
              <a:cxnSpLocks noChangeShapeType="1"/>
            </p:cNvCxnSpPr>
            <p:nvPr/>
          </p:nvCxnSpPr>
          <p:spPr bwMode="auto">
            <a:xfrm>
              <a:off x="1714480" y="3195631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54" name="AutoShape 18"/>
            <p:cNvCxnSpPr>
              <a:cxnSpLocks noChangeShapeType="1"/>
            </p:cNvCxnSpPr>
            <p:nvPr/>
          </p:nvCxnSpPr>
          <p:spPr bwMode="auto">
            <a:xfrm flipV="1">
              <a:off x="2063730" y="2500306"/>
              <a:ext cx="0" cy="118110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5" name="Полилиния 34"/>
            <p:cNvSpPr/>
            <p:nvPr/>
          </p:nvSpPr>
          <p:spPr>
            <a:xfrm rot="3954389" flipH="1" flipV="1">
              <a:off x="1903453" y="2917714"/>
              <a:ext cx="879354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437" name="Группа 43"/>
          <p:cNvGrpSpPr>
            <a:grpSpLocks/>
          </p:cNvGrpSpPr>
          <p:nvPr/>
        </p:nvGrpSpPr>
        <p:grpSpPr bwMode="auto">
          <a:xfrm>
            <a:off x="3136900" y="2317750"/>
            <a:ext cx="1162050" cy="1436688"/>
            <a:chOff x="3136312" y="2318374"/>
            <a:chExt cx="1162050" cy="1436057"/>
          </a:xfrm>
        </p:grpSpPr>
        <p:cxnSp>
          <p:nvCxnSpPr>
            <p:cNvPr id="18450" name="AutoShape 15"/>
            <p:cNvCxnSpPr>
              <a:cxnSpLocks noChangeShapeType="1"/>
            </p:cNvCxnSpPr>
            <p:nvPr/>
          </p:nvCxnSpPr>
          <p:spPr bwMode="auto">
            <a:xfrm>
              <a:off x="3136312" y="3268902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51" name="AutoShape 14"/>
            <p:cNvCxnSpPr>
              <a:cxnSpLocks noChangeShapeType="1"/>
            </p:cNvCxnSpPr>
            <p:nvPr/>
          </p:nvCxnSpPr>
          <p:spPr bwMode="auto">
            <a:xfrm flipV="1">
              <a:off x="3485562" y="2573929"/>
              <a:ext cx="0" cy="118050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9" name="Полилиния 38"/>
            <p:cNvSpPr/>
            <p:nvPr/>
          </p:nvSpPr>
          <p:spPr>
            <a:xfrm rot="17645611" flipH="1">
              <a:off x="3246843" y="2422156"/>
              <a:ext cx="910825" cy="703262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438" name="Группа 39"/>
          <p:cNvGrpSpPr>
            <a:grpSpLocks/>
          </p:cNvGrpSpPr>
          <p:nvPr/>
        </p:nvGrpSpPr>
        <p:grpSpPr bwMode="auto">
          <a:xfrm>
            <a:off x="4508500" y="2500313"/>
            <a:ext cx="1296988" cy="1620837"/>
            <a:chOff x="4507961" y="2500306"/>
            <a:chExt cx="1297527" cy="1620676"/>
          </a:xfrm>
        </p:grpSpPr>
        <p:cxnSp>
          <p:nvCxnSpPr>
            <p:cNvPr id="18447" name="AutoShape 11"/>
            <p:cNvCxnSpPr>
              <a:cxnSpLocks noChangeShapeType="1"/>
            </p:cNvCxnSpPr>
            <p:nvPr/>
          </p:nvCxnSpPr>
          <p:spPr bwMode="auto">
            <a:xfrm>
              <a:off x="4643438" y="3195329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48" name="AutoShape 10"/>
            <p:cNvCxnSpPr>
              <a:cxnSpLocks noChangeShapeType="1"/>
            </p:cNvCxnSpPr>
            <p:nvPr/>
          </p:nvCxnSpPr>
          <p:spPr bwMode="auto">
            <a:xfrm flipV="1">
              <a:off x="5224463" y="2500306"/>
              <a:ext cx="0" cy="118058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3" name="Полилиния 42"/>
            <p:cNvSpPr/>
            <p:nvPr/>
          </p:nvSpPr>
          <p:spPr>
            <a:xfrm rot="3954389" flipH="1" flipV="1">
              <a:off x="4403369" y="3346186"/>
              <a:ext cx="879388" cy="670203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439" name="Группа 44"/>
          <p:cNvGrpSpPr>
            <a:grpSpLocks/>
          </p:cNvGrpSpPr>
          <p:nvPr/>
        </p:nvGrpSpPr>
        <p:grpSpPr bwMode="auto">
          <a:xfrm>
            <a:off x="5929313" y="2241550"/>
            <a:ext cx="1162050" cy="1565275"/>
            <a:chOff x="5929322" y="2241604"/>
            <a:chExt cx="1162050" cy="1565213"/>
          </a:xfrm>
        </p:grpSpPr>
        <p:cxnSp>
          <p:nvCxnSpPr>
            <p:cNvPr id="18444" name="AutoShape 7"/>
            <p:cNvCxnSpPr>
              <a:cxnSpLocks noChangeShapeType="1"/>
            </p:cNvCxnSpPr>
            <p:nvPr/>
          </p:nvCxnSpPr>
          <p:spPr bwMode="auto">
            <a:xfrm>
              <a:off x="5929322" y="3321149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45" name="AutoShape 6"/>
            <p:cNvCxnSpPr>
              <a:cxnSpLocks noChangeShapeType="1"/>
            </p:cNvCxnSpPr>
            <p:nvPr/>
          </p:nvCxnSpPr>
          <p:spPr bwMode="auto">
            <a:xfrm flipV="1">
              <a:off x="6278572" y="2625976"/>
              <a:ext cx="0" cy="118084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8" name="Полилиния 47"/>
            <p:cNvSpPr/>
            <p:nvPr/>
          </p:nvSpPr>
          <p:spPr>
            <a:xfrm rot="17645611" flipH="1">
              <a:off x="6118251" y="2346362"/>
              <a:ext cx="879440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440" name="Группа 48"/>
          <p:cNvGrpSpPr>
            <a:grpSpLocks/>
          </p:cNvGrpSpPr>
          <p:nvPr/>
        </p:nvGrpSpPr>
        <p:grpSpPr bwMode="auto">
          <a:xfrm>
            <a:off x="7358063" y="2643188"/>
            <a:ext cx="1162050" cy="1335087"/>
            <a:chOff x="7358082" y="2643182"/>
            <a:chExt cx="1162050" cy="1334924"/>
          </a:xfrm>
        </p:grpSpPr>
        <p:cxnSp>
          <p:nvCxnSpPr>
            <p:cNvPr id="18441" name="AutoShape 3"/>
            <p:cNvCxnSpPr>
              <a:cxnSpLocks noChangeShapeType="1"/>
            </p:cNvCxnSpPr>
            <p:nvPr/>
          </p:nvCxnSpPr>
          <p:spPr bwMode="auto">
            <a:xfrm>
              <a:off x="7358082" y="2986254"/>
              <a:ext cx="1162050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8442" name="AutoShape 2"/>
            <p:cNvCxnSpPr>
              <a:cxnSpLocks noChangeShapeType="1"/>
            </p:cNvCxnSpPr>
            <p:nvPr/>
          </p:nvCxnSpPr>
          <p:spPr bwMode="auto">
            <a:xfrm flipV="1">
              <a:off x="8229937" y="2643182"/>
              <a:ext cx="0" cy="118169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2" name="Полилиния 51"/>
            <p:cNvSpPr/>
            <p:nvPr/>
          </p:nvSpPr>
          <p:spPr>
            <a:xfrm rot="3954389" flipH="1" flipV="1">
              <a:off x="7332736" y="3203460"/>
              <a:ext cx="879368" cy="669925"/>
            </a:xfrm>
            <a:custGeom>
              <a:avLst/>
              <a:gdLst>
                <a:gd name="connsiteX0" fmla="*/ 0 w 1130595"/>
                <a:gd name="connsiteY0" fmla="*/ 637954 h 808075"/>
                <a:gd name="connsiteX1" fmla="*/ 1084521 w 1130595"/>
                <a:gd name="connsiteY1" fmla="*/ 701749 h 808075"/>
                <a:gd name="connsiteX2" fmla="*/ 276447 w 1130595"/>
                <a:gd name="connsiteY2" fmla="*/ 0 h 80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0595" h="808075">
                  <a:moveTo>
                    <a:pt x="0" y="637954"/>
                  </a:moveTo>
                  <a:cubicBezTo>
                    <a:pt x="519223" y="723014"/>
                    <a:pt x="1038447" y="808075"/>
                    <a:pt x="1084521" y="701749"/>
                  </a:cubicBezTo>
                  <a:cubicBezTo>
                    <a:pt x="1130595" y="595423"/>
                    <a:pt x="703521" y="297711"/>
                    <a:pt x="276447" y="0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slow" advClick="0" advTm="18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Что надо знать, чтобы ответить на вопрос: на каком промежутке функция принимает положительные или отрицательные значения?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714625"/>
            <a:ext cx="8229600" cy="34115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Куда направлены ветви;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Корни уравнения;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Схему графика.</a:t>
            </a:r>
            <a:endParaRPr lang="ru-RU" dirty="0"/>
          </a:p>
        </p:txBody>
      </p:sp>
    </p:spTree>
  </p:cSld>
  <p:clrMapOvr>
    <a:masterClrMapping/>
  </p:clrMapOvr>
  <p:transition spd="slow" advClick="0" advTm="18000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750"/>
                            </p:stCondLst>
                            <p:childTnLst>
                              <p:par>
                                <p:cTn id="2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750"/>
                            </p:stCondLst>
                            <p:childTnLst>
                              <p:par>
                                <p:cTn id="2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Квадратные неравенства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Квадратным неравенством называют неравенство вида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ах</a:t>
            </a:r>
            <a:r>
              <a:rPr lang="ru-RU" baseline="30000" dirty="0" smtClean="0"/>
              <a:t>2 </a:t>
            </a:r>
            <a:r>
              <a:rPr lang="ru-RU" dirty="0" smtClean="0"/>
              <a:t>+ </a:t>
            </a:r>
            <a:r>
              <a:rPr lang="en-US" dirty="0" smtClean="0"/>
              <a:t>b</a:t>
            </a:r>
            <a:r>
              <a:rPr lang="ru-RU" dirty="0" err="1" smtClean="0"/>
              <a:t>х</a:t>
            </a:r>
            <a:r>
              <a:rPr lang="ru-RU" dirty="0" smtClean="0"/>
              <a:t> + с &gt; 0,    где а ≠ 0.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 advClick="0" advTm="1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Вспомним!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ru-RU" dirty="0" smtClean="0"/>
              <a:t>Если знак неравенства ≥ или ≤, то ответ записывают с помощью скобок – [ ].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r>
              <a:rPr lang="ru-RU" dirty="0" smtClean="0"/>
              <a:t>Если знак неравенства &gt; или &lt;, то ответ записывают с помощью скобок – ( ).</a:t>
            </a:r>
          </a:p>
        </p:txBody>
      </p:sp>
    </p:spTree>
  </p:cSld>
  <p:clrMapOvr>
    <a:masterClrMapping/>
  </p:clrMapOvr>
  <p:transition spd="slow" advClick="0" advTm="180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50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1"/>
                </a:solidFill>
              </a:rPr>
              <a:t>Алгоритм решения квадратного неравенства ах</a:t>
            </a:r>
            <a:r>
              <a:rPr lang="ru-RU" sz="3200" b="1" i="1" baseline="30000" dirty="0" smtClean="0">
                <a:solidFill>
                  <a:schemeClr val="tx1"/>
                </a:solidFill>
              </a:rPr>
              <a:t>2 </a:t>
            </a:r>
            <a:r>
              <a:rPr lang="ru-RU" sz="3200" b="1" i="1" dirty="0" smtClean="0">
                <a:solidFill>
                  <a:schemeClr val="tx1"/>
                </a:solidFill>
              </a:rPr>
              <a:t>+ </a:t>
            </a:r>
            <a:r>
              <a:rPr lang="en-US" sz="3200" b="1" i="1" dirty="0" smtClean="0">
                <a:solidFill>
                  <a:schemeClr val="tx1"/>
                </a:solidFill>
              </a:rPr>
              <a:t>b</a:t>
            </a:r>
            <a:r>
              <a:rPr lang="ru-RU" sz="3200" b="1" i="1" dirty="0" err="1" smtClean="0">
                <a:solidFill>
                  <a:schemeClr val="tx1"/>
                </a:solidFill>
              </a:rPr>
              <a:t>х</a:t>
            </a:r>
            <a:r>
              <a:rPr lang="ru-RU" sz="3200" b="1" i="1" dirty="0" smtClean="0">
                <a:solidFill>
                  <a:schemeClr val="tx1"/>
                </a:solidFill>
              </a:rPr>
              <a:t> + с &gt; 0 (ах</a:t>
            </a:r>
            <a:r>
              <a:rPr lang="ru-RU" sz="3200" b="1" i="1" baseline="30000" dirty="0" smtClean="0">
                <a:solidFill>
                  <a:schemeClr val="tx1"/>
                </a:solidFill>
              </a:rPr>
              <a:t>2 </a:t>
            </a:r>
            <a:r>
              <a:rPr lang="ru-RU" sz="3200" b="1" i="1" dirty="0" smtClean="0">
                <a:solidFill>
                  <a:schemeClr val="tx1"/>
                </a:solidFill>
              </a:rPr>
              <a:t>+ </a:t>
            </a:r>
            <a:r>
              <a:rPr lang="en-US" sz="3200" b="1" i="1" dirty="0" smtClean="0">
                <a:solidFill>
                  <a:schemeClr val="tx1"/>
                </a:solidFill>
              </a:rPr>
              <a:t>b</a:t>
            </a:r>
            <a:r>
              <a:rPr lang="ru-RU" sz="3200" b="1" i="1" dirty="0" err="1" smtClean="0">
                <a:solidFill>
                  <a:schemeClr val="tx1"/>
                </a:solidFill>
              </a:rPr>
              <a:t>х</a:t>
            </a:r>
            <a:r>
              <a:rPr lang="ru-RU" sz="3200" b="1" i="1" dirty="0" smtClean="0">
                <a:solidFill>
                  <a:schemeClr val="tx1"/>
                </a:solidFill>
              </a:rPr>
              <a:t> + с &lt; 0)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3125"/>
            <a:ext cx="8229600" cy="39830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Ввести функцию у = ах</a:t>
            </a:r>
            <a:r>
              <a:rPr lang="ru-RU" baseline="30000" dirty="0" smtClean="0"/>
              <a:t>2 </a:t>
            </a:r>
            <a:r>
              <a:rPr lang="ru-RU" dirty="0" smtClean="0"/>
              <a:t>+ </a:t>
            </a:r>
            <a:r>
              <a:rPr lang="en-US" dirty="0" smtClean="0"/>
              <a:t>b</a:t>
            </a:r>
            <a:r>
              <a:rPr lang="ru-RU" dirty="0" err="1" smtClean="0"/>
              <a:t>х</a:t>
            </a:r>
            <a:r>
              <a:rPr lang="ru-RU" dirty="0" smtClean="0"/>
              <a:t> + с.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Найти корни квадратного трехчлена ах</a:t>
            </a:r>
            <a:r>
              <a:rPr lang="ru-RU" baseline="30000" dirty="0" smtClean="0"/>
              <a:t>2 </a:t>
            </a:r>
            <a:r>
              <a:rPr lang="ru-RU" dirty="0" smtClean="0"/>
              <a:t>+ </a:t>
            </a:r>
            <a:r>
              <a:rPr lang="en-US" dirty="0" smtClean="0"/>
              <a:t>b</a:t>
            </a:r>
            <a:r>
              <a:rPr lang="ru-RU" dirty="0" err="1" smtClean="0"/>
              <a:t>х</a:t>
            </a:r>
            <a:r>
              <a:rPr lang="ru-RU" dirty="0" smtClean="0"/>
              <a:t> + с.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Отметить найденные корни на оси ОХ.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Определить, куда направлены ветви параболы.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Сделать набросок графика.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Определить, на каких промежутках оси ОХ график находится выше( или ниже) оси ОХ.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Включить эти промежутки в ответ.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 advClick="0" advTm="180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8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8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8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8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8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8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8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Решить неравенство   – 2х</a:t>
            </a:r>
            <a:r>
              <a:rPr lang="ru-RU" baseline="30000" dirty="0" smtClean="0"/>
              <a:t>2</a:t>
            </a:r>
            <a:r>
              <a:rPr lang="ru-RU" dirty="0" smtClean="0"/>
              <a:t> + 3х + 9˂0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 = – 2х</a:t>
            </a:r>
            <a:r>
              <a:rPr lang="ru-RU" baseline="30000" dirty="0" smtClean="0"/>
              <a:t>2</a:t>
            </a:r>
            <a:r>
              <a:rPr lang="ru-RU" dirty="0" smtClean="0"/>
              <a:t> + 3х + 9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х</a:t>
            </a:r>
            <a:r>
              <a:rPr lang="ru-RU" baseline="-25000" dirty="0" smtClean="0"/>
              <a:t>1</a:t>
            </a:r>
            <a:r>
              <a:rPr lang="ru-RU" dirty="0" smtClean="0"/>
              <a:t> = 3;  х</a:t>
            </a:r>
            <a:r>
              <a:rPr lang="ru-RU" baseline="-25000" dirty="0" smtClean="0"/>
              <a:t>2</a:t>
            </a:r>
            <a:r>
              <a:rPr lang="ru-RU" dirty="0" smtClean="0"/>
              <a:t> = -1,5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                -1,5                   3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Ответ:  </a:t>
            </a:r>
            <a:r>
              <a:rPr lang="ru-RU" dirty="0" err="1" smtClean="0"/>
              <a:t>х</a:t>
            </a:r>
            <a:r>
              <a:rPr lang="ru-RU" dirty="0" smtClean="0"/>
              <a:t> </a:t>
            </a:r>
            <a:r>
              <a:rPr lang="el-GR" dirty="0" smtClean="0"/>
              <a:t>ϵ</a:t>
            </a:r>
            <a:r>
              <a:rPr lang="ru-RU" dirty="0" smtClean="0"/>
              <a:t> ( -∞; -1,5) </a:t>
            </a:r>
            <a:r>
              <a:rPr lang="en-US" dirty="0" smtClean="0"/>
              <a:t>ᴜ</a:t>
            </a:r>
            <a:r>
              <a:rPr lang="ru-RU" dirty="0" smtClean="0"/>
              <a:t> ( 3; +∞)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43063" y="3857625"/>
            <a:ext cx="3857625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Дуга 8"/>
          <p:cNvSpPr/>
          <p:nvPr/>
        </p:nvSpPr>
        <p:spPr>
          <a:xfrm>
            <a:off x="2928938" y="3214688"/>
            <a:ext cx="1714500" cy="3071812"/>
          </a:xfrm>
          <a:prstGeom prst="arc">
            <a:avLst>
              <a:gd name="adj1" fmla="val 10775942"/>
              <a:gd name="adj2" fmla="val 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3000375" y="3786188"/>
            <a:ext cx="214313" cy="21431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4429125" y="3786188"/>
            <a:ext cx="214313" cy="21431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928813" y="4357688"/>
            <a:ext cx="500062" cy="158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572669" y="3571082"/>
            <a:ext cx="428625" cy="158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71875" y="3571875"/>
            <a:ext cx="428625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29188" y="4286250"/>
            <a:ext cx="500062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120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608</Words>
  <Application>Microsoft Office PowerPoint</Application>
  <PresentationFormat>Экран (4:3)</PresentationFormat>
  <Paragraphs>235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Решение квадратных неравенств.</vt:lpstr>
      <vt:lpstr>Повторение: квадратичная функция</vt:lpstr>
      <vt:lpstr>    Задание №1. Определите  знак коэффициента а и дискриминанта Д. Задание №2. Выделите цветом участок графика, соответствующий заданному неравенству.  </vt:lpstr>
      <vt:lpstr>Ответы к заданию №1</vt:lpstr>
      <vt:lpstr> Что надо знать, чтобы ответить на вопрос: на каком промежутке функция принимает положительные или отрицательные значения? </vt:lpstr>
      <vt:lpstr>Квадратные неравенства</vt:lpstr>
      <vt:lpstr>Вспомним!</vt:lpstr>
      <vt:lpstr>Алгоритм решения квадратного неравенства ах2 + bх + с &gt; 0 (ах2 + bх + с &lt; 0)</vt:lpstr>
      <vt:lpstr>Решить неравенство   – 2х2 + 3х + 9˂0</vt:lpstr>
      <vt:lpstr>  Карточка №2.  Задание №3. Решите неравенства. (Если вы затрудняетесь с ответом, выделите цветом  промежуток по оси ОХ.) </vt:lpstr>
      <vt:lpstr>  Карточка №2.  Задание №3.  ( Ответы)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Арцебашева</cp:lastModifiedBy>
  <cp:revision>58</cp:revision>
  <dcterms:modified xsi:type="dcterms:W3CDTF">2011-12-18T19:35:05Z</dcterms:modified>
</cp:coreProperties>
</file>