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42616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anchor="ctr"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</a:rPr>
              <a:t>Квадратные            неравенства</a:t>
            </a:r>
            <a:endParaRPr lang="ru-RU" sz="4800" b="1" i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28" y="3357562"/>
            <a:ext cx="7406640" cy="8880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Метод интервалов</a:t>
            </a:r>
            <a:endParaRPr lang="ru-RU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498080" cy="101122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effectLst/>
              </a:rPr>
              <a:t>Алгоритм метода интервалов</a:t>
            </a:r>
            <a:endParaRPr lang="ru-RU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b="1" i="1" dirty="0" smtClean="0"/>
              <a:t>Найдем «нули» выражения.</a:t>
            </a:r>
          </a:p>
          <a:p>
            <a:pPr lvl="0">
              <a:buNone/>
            </a:pPr>
            <a:endParaRPr lang="ru-RU" b="1" i="1" dirty="0" smtClean="0"/>
          </a:p>
          <a:p>
            <a:pPr lvl="0"/>
            <a:r>
              <a:rPr lang="ru-RU" b="1" i="1" dirty="0" smtClean="0"/>
              <a:t>Отметим их на координатной прямой</a:t>
            </a:r>
            <a:r>
              <a:rPr lang="ru-RU" dirty="0" smtClean="0"/>
              <a:t>.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b="1" i="1" dirty="0" smtClean="0"/>
              <a:t>Просчитаем знак выражения на каждом из полученных интервалов.</a:t>
            </a:r>
          </a:p>
          <a:p>
            <a:pPr lvl="0">
              <a:buNone/>
            </a:pPr>
            <a:endParaRPr lang="ru-RU" b="1" i="1" dirty="0" smtClean="0"/>
          </a:p>
          <a:p>
            <a:pPr lvl="0"/>
            <a:r>
              <a:rPr lang="ru-RU" b="1" i="1" dirty="0" smtClean="0"/>
              <a:t>Выберем тот, который указан в задании.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  <a:effectLst/>
              </a:rPr>
              <a:t>Домашнее задание</a:t>
            </a:r>
            <a:br>
              <a:rPr lang="ru-RU" b="1" i="1" dirty="0" smtClean="0">
                <a:solidFill>
                  <a:schemeClr val="tx1"/>
                </a:solidFill>
                <a:effectLst/>
              </a:rPr>
            </a:br>
            <a:endParaRPr lang="ru-RU" b="1" i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357430"/>
            <a:ext cx="7498080" cy="389097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34.23 б, 34.26в,  34. 32а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возникнут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вопросы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§34, пример № 5(учебник стр. 205)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498080" cy="101122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effectLst/>
              </a:rPr>
              <a:t>Алгоритм метода интервалов</a:t>
            </a:r>
            <a:endParaRPr lang="ru-RU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b="1" i="1" dirty="0" smtClean="0"/>
              <a:t>Найдем «нули» выражения.</a:t>
            </a:r>
          </a:p>
          <a:p>
            <a:pPr lvl="0">
              <a:buNone/>
            </a:pPr>
            <a:endParaRPr lang="ru-RU" b="1" i="1" dirty="0" smtClean="0"/>
          </a:p>
          <a:p>
            <a:pPr lvl="0"/>
            <a:r>
              <a:rPr lang="ru-RU" b="1" i="1" dirty="0" smtClean="0"/>
              <a:t>Отметим их на координатной прямой</a:t>
            </a:r>
            <a:r>
              <a:rPr lang="ru-RU" dirty="0" smtClean="0"/>
              <a:t>.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b="1" i="1" dirty="0" smtClean="0"/>
              <a:t>Просчитаем знак выражения на каждом из полученных интервалов.</a:t>
            </a:r>
          </a:p>
          <a:p>
            <a:pPr lvl="0">
              <a:buNone/>
            </a:pPr>
            <a:endParaRPr lang="ru-RU" b="1" i="1" dirty="0" smtClean="0"/>
          </a:p>
          <a:p>
            <a:pPr lvl="0"/>
            <a:r>
              <a:rPr lang="ru-RU" b="1" i="1" dirty="0" smtClean="0"/>
              <a:t>Выберем тот, который указан в задании.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Спасибо за урок!</a:t>
            </a:r>
            <a:endParaRPr lang="ru-RU" b="1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071678"/>
            <a:ext cx="4430731" cy="443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Повторение: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35608" y="2500306"/>
            <a:ext cx="7498080" cy="2286016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lvl="0"/>
            <a:r>
              <a:rPr lang="ru-RU" b="1" dirty="0" smtClean="0"/>
              <a:t>Квадратное неравенство – это  неравенство вида </a:t>
            </a:r>
          </a:p>
          <a:p>
            <a:pPr lvl="0">
              <a:buNone/>
            </a:pPr>
            <a:r>
              <a:rPr lang="ru-RU" b="1" dirty="0" smtClean="0"/>
              <a:t>                ах</a:t>
            </a:r>
            <a:r>
              <a:rPr lang="ru-RU" b="1" baseline="30000" dirty="0" smtClean="0"/>
              <a:t>2 </a:t>
            </a:r>
            <a:r>
              <a:rPr lang="ru-RU" b="1" dirty="0" smtClean="0"/>
              <a:t>+ </a:t>
            </a:r>
            <a:r>
              <a:rPr lang="en-US" dirty="0" smtClean="0"/>
              <a:t>b</a:t>
            </a:r>
            <a:r>
              <a:rPr lang="ru-RU" b="1" dirty="0" err="1" smtClean="0"/>
              <a:t>х</a:t>
            </a:r>
            <a:r>
              <a:rPr lang="ru-RU" b="1" dirty="0" smtClean="0"/>
              <a:t> + с &gt; 0,    где а ≠ 0.</a:t>
            </a:r>
          </a:p>
          <a:p>
            <a:pPr>
              <a:buNone/>
            </a:pPr>
            <a:endParaRPr lang="ru-RU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279796" cy="1154098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effectLst/>
              </a:rPr>
              <a:t>Алгоритм решения квадратного неравенства ах</a:t>
            </a:r>
            <a:r>
              <a:rPr lang="ru-RU" sz="3200" b="1" i="1" baseline="30000" dirty="0" smtClean="0">
                <a:solidFill>
                  <a:schemeClr val="tx1"/>
                </a:solidFill>
                <a:effectLst/>
              </a:rPr>
              <a:t>2 </a:t>
            </a:r>
            <a:r>
              <a:rPr lang="ru-RU" sz="3200" b="1" i="1" dirty="0" smtClean="0">
                <a:solidFill>
                  <a:schemeClr val="tx1"/>
                </a:solidFill>
                <a:effectLst/>
              </a:rPr>
              <a:t>+ </a:t>
            </a:r>
            <a:r>
              <a:rPr lang="en-US" sz="3200" b="1" i="1" dirty="0" smtClean="0">
                <a:solidFill>
                  <a:schemeClr val="tx1"/>
                </a:solidFill>
                <a:effectLst/>
              </a:rPr>
              <a:t>b</a:t>
            </a:r>
            <a:r>
              <a:rPr lang="ru-RU" sz="3200" b="1" i="1" dirty="0" err="1" smtClean="0">
                <a:solidFill>
                  <a:schemeClr val="tx1"/>
                </a:solidFill>
                <a:effectLst/>
              </a:rPr>
              <a:t>х</a:t>
            </a:r>
            <a:r>
              <a:rPr lang="ru-RU" sz="3200" b="1" i="1" dirty="0" smtClean="0">
                <a:solidFill>
                  <a:schemeClr val="tx1"/>
                </a:solidFill>
                <a:effectLst/>
              </a:rPr>
              <a:t> + с &gt; 0 (ах</a:t>
            </a:r>
            <a:r>
              <a:rPr lang="ru-RU" sz="3200" b="1" i="1" baseline="30000" dirty="0" smtClean="0">
                <a:solidFill>
                  <a:schemeClr val="tx1"/>
                </a:solidFill>
                <a:effectLst/>
              </a:rPr>
              <a:t>2 </a:t>
            </a:r>
            <a:r>
              <a:rPr lang="ru-RU" sz="3200" b="1" i="1" dirty="0" smtClean="0">
                <a:solidFill>
                  <a:schemeClr val="tx1"/>
                </a:solidFill>
                <a:effectLst/>
              </a:rPr>
              <a:t>+ </a:t>
            </a:r>
            <a:r>
              <a:rPr lang="en-US" sz="3200" b="1" i="1" dirty="0" smtClean="0">
                <a:solidFill>
                  <a:schemeClr val="tx1"/>
                </a:solidFill>
                <a:effectLst/>
              </a:rPr>
              <a:t>b</a:t>
            </a:r>
            <a:r>
              <a:rPr lang="ru-RU" sz="3200" b="1" i="1" dirty="0" err="1" smtClean="0">
                <a:solidFill>
                  <a:schemeClr val="tx1"/>
                </a:solidFill>
                <a:effectLst/>
              </a:rPr>
              <a:t>х</a:t>
            </a:r>
            <a:r>
              <a:rPr lang="ru-RU" sz="3200" b="1" i="1" dirty="0" smtClean="0">
                <a:solidFill>
                  <a:schemeClr val="tx1"/>
                </a:solidFill>
                <a:effectLst/>
              </a:rPr>
              <a:t> + с &lt; 0)</a:t>
            </a:r>
            <a:endParaRPr lang="ru-RU" sz="32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00240"/>
            <a:ext cx="7498080" cy="424816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20000"/>
          </a:bodyPr>
          <a:lstStyle/>
          <a:p>
            <a:r>
              <a:rPr lang="ru-RU" sz="3000" b="1" dirty="0" smtClean="0"/>
              <a:t>Ввести функцию у = ах</a:t>
            </a:r>
            <a:r>
              <a:rPr lang="ru-RU" sz="3000" b="1" baseline="30000" dirty="0" smtClean="0"/>
              <a:t>2 </a:t>
            </a:r>
            <a:r>
              <a:rPr lang="ru-RU" sz="3000" b="1" dirty="0" smtClean="0"/>
              <a:t>+ </a:t>
            </a:r>
            <a:r>
              <a:rPr lang="en-US" sz="3000" b="1" dirty="0" smtClean="0"/>
              <a:t>b</a:t>
            </a:r>
            <a:r>
              <a:rPr lang="ru-RU" sz="3000" b="1" dirty="0" err="1" smtClean="0"/>
              <a:t>х</a:t>
            </a:r>
            <a:r>
              <a:rPr lang="ru-RU" sz="3000" b="1" dirty="0" smtClean="0"/>
              <a:t> + с. </a:t>
            </a:r>
          </a:p>
          <a:p>
            <a:r>
              <a:rPr lang="ru-RU" sz="3000" b="1" dirty="0" smtClean="0"/>
              <a:t>Найти корни квадратного трехчлена               ах</a:t>
            </a:r>
            <a:r>
              <a:rPr lang="ru-RU" sz="3000" b="1" baseline="30000" dirty="0" smtClean="0"/>
              <a:t>2 </a:t>
            </a:r>
            <a:r>
              <a:rPr lang="ru-RU" sz="3000" b="1" dirty="0" smtClean="0"/>
              <a:t>+ </a:t>
            </a:r>
            <a:r>
              <a:rPr lang="en-US" sz="3000" b="1" dirty="0" smtClean="0"/>
              <a:t>b</a:t>
            </a:r>
            <a:r>
              <a:rPr lang="ru-RU" sz="3000" b="1" dirty="0" err="1" smtClean="0"/>
              <a:t>х</a:t>
            </a:r>
            <a:r>
              <a:rPr lang="ru-RU" sz="3000" b="1" dirty="0" smtClean="0"/>
              <a:t> + с. </a:t>
            </a:r>
          </a:p>
          <a:p>
            <a:r>
              <a:rPr lang="ru-RU" sz="3000" b="1" dirty="0" smtClean="0"/>
              <a:t>Отметить найденные корни на оси ОХ. </a:t>
            </a:r>
          </a:p>
          <a:p>
            <a:r>
              <a:rPr lang="ru-RU" sz="3000" b="1" dirty="0" smtClean="0"/>
              <a:t>Определить, куда направлены ветви параболы. </a:t>
            </a:r>
          </a:p>
          <a:p>
            <a:r>
              <a:rPr lang="ru-RU" sz="3000" b="1" dirty="0" smtClean="0"/>
              <a:t>Сделать набросок графика.</a:t>
            </a:r>
          </a:p>
          <a:p>
            <a:r>
              <a:rPr lang="ru-RU" sz="3000" b="1" dirty="0" smtClean="0"/>
              <a:t>Определить, на каких промежутках оси ОХ график находится выше( или ниже) оси ОХ.</a:t>
            </a:r>
          </a:p>
          <a:p>
            <a:r>
              <a:rPr lang="ru-RU" sz="3000" b="1" dirty="0" smtClean="0"/>
              <a:t>Включить эти промежутки в ответ.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Решить неравенство х</a:t>
            </a:r>
            <a:r>
              <a:rPr lang="ru-RU" sz="3600" b="1" baseline="30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- 6х – 7 &gt; 0</a:t>
            </a:r>
            <a:endParaRPr lang="ru-RU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- 6х – 7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- 6х – 7 = 0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=7  ;    х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=-1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  <a:p>
            <a:pPr>
              <a:buNone/>
            </a:pPr>
            <a:r>
              <a:rPr lang="ru-RU" b="1" dirty="0" smtClean="0"/>
              <a:t>      </a:t>
            </a:r>
            <a:r>
              <a:rPr lang="ru-RU" sz="6000" b="1" dirty="0" smtClean="0"/>
              <a:t>+</a:t>
            </a:r>
            <a:r>
              <a:rPr lang="ru-RU" b="1" dirty="0" smtClean="0"/>
              <a:t>                                </a:t>
            </a:r>
            <a:r>
              <a:rPr lang="ru-RU" sz="6000" b="1" dirty="0" smtClean="0"/>
              <a:t>+     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</a:t>
            </a:r>
            <a:r>
              <a:rPr lang="ru-RU" sz="6600" b="1" dirty="0" smtClean="0"/>
              <a:t>-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 smtClean="0"/>
              <a:t>Ответ</a:t>
            </a:r>
            <a:r>
              <a:rPr lang="ru-RU" b="1" dirty="0" smtClean="0"/>
              <a:t>:  </a:t>
            </a:r>
            <a:r>
              <a:rPr lang="ru-RU" b="1" dirty="0" err="1" smtClean="0"/>
              <a:t>х</a:t>
            </a:r>
            <a:r>
              <a:rPr lang="ru-RU" b="1" dirty="0" smtClean="0"/>
              <a:t> &lt; -1, </a:t>
            </a:r>
            <a:r>
              <a:rPr lang="ru-RU" b="1" dirty="0" err="1" smtClean="0"/>
              <a:t>х</a:t>
            </a:r>
            <a:r>
              <a:rPr lang="ru-RU" b="1" dirty="0" smtClean="0"/>
              <a:t> &gt; 7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785918" y="4214818"/>
            <a:ext cx="4429156" cy="158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Дуга 9"/>
          <p:cNvSpPr/>
          <p:nvPr/>
        </p:nvSpPr>
        <p:spPr>
          <a:xfrm rot="5400000">
            <a:off x="1178707" y="1964533"/>
            <a:ext cx="5286388" cy="1357322"/>
          </a:xfrm>
          <a:prstGeom prst="arc">
            <a:avLst>
              <a:gd name="adj1" fmla="val 18429024"/>
              <a:gd name="adj2" fmla="val 2916151"/>
            </a:avLst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143240" y="4071942"/>
            <a:ext cx="214314" cy="214314"/>
          </a:xfrm>
          <a:prstGeom prst="flowChartConnector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286248" y="4071942"/>
            <a:ext cx="214314" cy="214314"/>
          </a:xfrm>
          <a:prstGeom prst="flowChartConnector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786050" y="3714752"/>
            <a:ext cx="228601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-1                    7</a:t>
            </a:r>
            <a:endParaRPr lang="ru-RU" sz="28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4" grpId="0" animBg="1"/>
      <p:bldP spid="15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 стрелкой 18"/>
          <p:cNvCxnSpPr/>
          <p:nvPr/>
        </p:nvCxnSpPr>
        <p:spPr>
          <a:xfrm>
            <a:off x="1214414" y="4857760"/>
            <a:ext cx="228601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/>
              </a:rPr>
              <a:t>Решения квадратного неравенства</a:t>
            </a:r>
            <a:endParaRPr lang="ru-RU" sz="28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85860"/>
            <a:ext cx="7862150" cy="496254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3800" b="1" dirty="0" smtClean="0"/>
              <a:t>        </a:t>
            </a:r>
            <a:r>
              <a:rPr lang="ru-RU" sz="4200" b="1" dirty="0" smtClean="0"/>
              <a:t>х</a:t>
            </a:r>
            <a:r>
              <a:rPr lang="ru-RU" sz="4200" b="1" baseline="-25000" dirty="0" smtClean="0"/>
              <a:t>1</a:t>
            </a:r>
            <a:r>
              <a:rPr lang="ru-RU" sz="4200" b="1" dirty="0" smtClean="0"/>
              <a:t>       х</a:t>
            </a:r>
            <a:r>
              <a:rPr lang="ru-RU" sz="4200" b="1" baseline="-25000" dirty="0" smtClean="0"/>
              <a:t>2 </a:t>
            </a:r>
            <a:r>
              <a:rPr lang="ru-RU" sz="3800" b="1" baseline="-25000" dirty="0" smtClean="0"/>
              <a:t>                                                      </a:t>
            </a:r>
          </a:p>
          <a:p>
            <a:pPr>
              <a:buNone/>
            </a:pPr>
            <a:r>
              <a:rPr lang="ru-RU" sz="3800" b="1" baseline="-25000" dirty="0" smtClean="0"/>
              <a:t>                                                                 </a:t>
            </a:r>
            <a:endParaRPr lang="ru-RU" sz="3800" dirty="0" smtClean="0"/>
          </a:p>
          <a:p>
            <a:pPr>
              <a:buNone/>
            </a:pPr>
            <a:endParaRPr lang="ru-RU" sz="3800" dirty="0" smtClean="0"/>
          </a:p>
          <a:p>
            <a:pPr>
              <a:buNone/>
            </a:pPr>
            <a:r>
              <a:rPr lang="ru-RU" sz="5100" b="1" dirty="0" smtClean="0"/>
              <a:t>ах</a:t>
            </a:r>
            <a:r>
              <a:rPr lang="ru-RU" sz="5100" b="1" baseline="30000" dirty="0" smtClean="0"/>
              <a:t>2</a:t>
            </a:r>
            <a:r>
              <a:rPr lang="ru-RU" sz="5100" b="1" dirty="0" smtClean="0"/>
              <a:t> +</a:t>
            </a:r>
            <a:r>
              <a:rPr lang="en-US" sz="5100" b="1" dirty="0" smtClean="0"/>
              <a:t>b</a:t>
            </a:r>
            <a:r>
              <a:rPr lang="ru-RU" sz="5100" b="1" dirty="0" err="1" smtClean="0"/>
              <a:t>х</a:t>
            </a:r>
            <a:r>
              <a:rPr lang="ru-RU" sz="5100" b="1" dirty="0" smtClean="0"/>
              <a:t> + с ≤ 0             ах</a:t>
            </a:r>
            <a:r>
              <a:rPr lang="ru-RU" sz="5100" b="1" baseline="30000" dirty="0" smtClean="0"/>
              <a:t>2</a:t>
            </a:r>
            <a:r>
              <a:rPr lang="ru-RU" sz="5100" b="1" dirty="0" smtClean="0"/>
              <a:t> +</a:t>
            </a:r>
            <a:r>
              <a:rPr lang="en-US" sz="5100" b="1" dirty="0" smtClean="0"/>
              <a:t>b</a:t>
            </a:r>
            <a:r>
              <a:rPr lang="ru-RU" sz="5100" b="1" dirty="0" err="1" smtClean="0"/>
              <a:t>х</a:t>
            </a:r>
            <a:r>
              <a:rPr lang="ru-RU" sz="5100" b="1" dirty="0" smtClean="0"/>
              <a:t> + с &gt; 0            ах</a:t>
            </a:r>
            <a:r>
              <a:rPr lang="ru-RU" sz="5100" b="1" baseline="30000" dirty="0" smtClean="0"/>
              <a:t>2</a:t>
            </a:r>
            <a:r>
              <a:rPr lang="ru-RU" sz="5100" b="1" dirty="0" smtClean="0"/>
              <a:t> +</a:t>
            </a:r>
            <a:r>
              <a:rPr lang="en-US" sz="5100" b="1" dirty="0" smtClean="0"/>
              <a:t>b</a:t>
            </a:r>
            <a:r>
              <a:rPr lang="ru-RU" sz="5100" b="1" dirty="0" err="1" smtClean="0"/>
              <a:t>х</a:t>
            </a:r>
            <a:r>
              <a:rPr lang="ru-RU" sz="5100" b="1" dirty="0" smtClean="0"/>
              <a:t> + с &gt; 0 </a:t>
            </a:r>
          </a:p>
          <a:p>
            <a:pPr marL="596646" indent="-514350">
              <a:buNone/>
            </a:pPr>
            <a:endParaRPr lang="ru-RU" sz="2800" dirty="0" smtClean="0"/>
          </a:p>
          <a:p>
            <a:pPr marL="596646" indent="-514350">
              <a:buNone/>
            </a:pPr>
            <a:r>
              <a:rPr lang="ru-RU" sz="4400" dirty="0" smtClean="0"/>
              <a:t>                                                          </a:t>
            </a:r>
          </a:p>
          <a:p>
            <a:pPr marL="596646" indent="-514350">
              <a:buNone/>
            </a:pPr>
            <a:endParaRPr lang="ru-RU" sz="4400" dirty="0" smtClean="0"/>
          </a:p>
          <a:p>
            <a:pPr marL="596646" indent="-514350">
              <a:buNone/>
            </a:pPr>
            <a:endParaRPr lang="ru-RU" sz="4400" dirty="0" smtClean="0"/>
          </a:p>
          <a:p>
            <a:pPr marL="596646" indent="-514350">
              <a:buNone/>
            </a:pPr>
            <a:r>
              <a:rPr lang="ru-RU" sz="4400" dirty="0" smtClean="0"/>
              <a:t>    </a:t>
            </a:r>
          </a:p>
          <a:p>
            <a:pPr marL="596646" indent="-514350">
              <a:buNone/>
            </a:pPr>
            <a:r>
              <a:rPr lang="ru-RU" sz="4400" b="1" dirty="0" smtClean="0"/>
              <a:t>              х</a:t>
            </a:r>
            <a:r>
              <a:rPr lang="ru-RU" sz="4400" b="1" baseline="-25000" dirty="0" smtClean="0"/>
              <a:t>1                 </a:t>
            </a:r>
            <a:r>
              <a:rPr lang="ru-RU" sz="4400" b="1" dirty="0" smtClean="0"/>
              <a:t>х</a:t>
            </a:r>
            <a:r>
              <a:rPr lang="ru-RU" sz="4400" b="1" baseline="-25000" dirty="0" smtClean="0"/>
              <a:t>2</a:t>
            </a:r>
            <a:endParaRPr lang="ru-RU" sz="4400" dirty="0" smtClean="0"/>
          </a:p>
          <a:p>
            <a:pPr marL="596646" indent="-514350">
              <a:buNone/>
            </a:pPr>
            <a:r>
              <a:rPr lang="ru-RU" sz="4400" dirty="0" smtClean="0"/>
              <a:t>                                                                  </a:t>
            </a:r>
          </a:p>
          <a:p>
            <a:pPr marL="596646" indent="-514350">
              <a:buNone/>
            </a:pPr>
            <a:r>
              <a:rPr lang="ru-RU" sz="4400" dirty="0" smtClean="0"/>
              <a:t>                                                                    </a:t>
            </a:r>
            <a:r>
              <a:rPr lang="ru-RU" sz="4400" b="1" dirty="0" smtClean="0"/>
              <a:t>х</a:t>
            </a:r>
            <a:r>
              <a:rPr lang="ru-RU" sz="4400" b="1" baseline="-25000" dirty="0" smtClean="0"/>
              <a:t>1</a:t>
            </a:r>
            <a:endParaRPr lang="ru-RU" sz="4400" dirty="0" smtClean="0"/>
          </a:p>
          <a:p>
            <a:pPr marL="596646" indent="-514350">
              <a:buNone/>
            </a:pPr>
            <a:r>
              <a:rPr lang="ru-RU" sz="4400" b="1" dirty="0" smtClean="0"/>
              <a:t>     </a:t>
            </a:r>
            <a:r>
              <a:rPr lang="ru-RU" sz="5100" b="1" dirty="0" smtClean="0"/>
              <a:t>ах</a:t>
            </a:r>
            <a:r>
              <a:rPr lang="ru-RU" sz="5100" b="1" baseline="30000" dirty="0" smtClean="0"/>
              <a:t>2</a:t>
            </a:r>
            <a:r>
              <a:rPr lang="ru-RU" sz="5100" b="1" dirty="0" smtClean="0"/>
              <a:t> +</a:t>
            </a:r>
            <a:r>
              <a:rPr lang="en-US" sz="5100" b="1" dirty="0" smtClean="0"/>
              <a:t>b</a:t>
            </a:r>
            <a:r>
              <a:rPr lang="ru-RU" sz="5100" b="1" dirty="0" err="1" smtClean="0"/>
              <a:t>х</a:t>
            </a:r>
            <a:r>
              <a:rPr lang="ru-RU" sz="5100" b="1" dirty="0" smtClean="0"/>
              <a:t> + с &gt; 0             ах</a:t>
            </a:r>
            <a:r>
              <a:rPr lang="ru-RU" sz="5100" b="1" baseline="30000" dirty="0" smtClean="0"/>
              <a:t>2</a:t>
            </a:r>
            <a:r>
              <a:rPr lang="ru-RU" sz="5100" b="1" dirty="0" smtClean="0"/>
              <a:t> +</a:t>
            </a:r>
            <a:r>
              <a:rPr lang="en-US" sz="5100" b="1" dirty="0" smtClean="0"/>
              <a:t>b</a:t>
            </a:r>
            <a:r>
              <a:rPr lang="ru-RU" sz="5100" b="1" dirty="0" err="1" smtClean="0"/>
              <a:t>х</a:t>
            </a:r>
            <a:r>
              <a:rPr lang="ru-RU" sz="5100" b="1" dirty="0" smtClean="0"/>
              <a:t> + с ≤ 0         ах</a:t>
            </a:r>
            <a:r>
              <a:rPr lang="ru-RU" sz="5100" b="1" baseline="30000" dirty="0" smtClean="0"/>
              <a:t>2</a:t>
            </a:r>
            <a:r>
              <a:rPr lang="ru-RU" sz="5100" b="1" dirty="0" smtClean="0"/>
              <a:t> +</a:t>
            </a:r>
            <a:r>
              <a:rPr lang="en-US" sz="5100" b="1" dirty="0" smtClean="0"/>
              <a:t>b</a:t>
            </a:r>
            <a:r>
              <a:rPr lang="ru-RU" sz="5100" b="1" dirty="0" err="1" smtClean="0"/>
              <a:t>х</a:t>
            </a:r>
            <a:r>
              <a:rPr lang="ru-RU" sz="5100" b="1" dirty="0" smtClean="0"/>
              <a:t> + с &lt; 0     </a:t>
            </a:r>
          </a:p>
          <a:p>
            <a:pPr marL="596646" indent="-514350">
              <a:buNone/>
            </a:pPr>
            <a:endParaRPr lang="ru-RU" sz="2800" dirty="0" smtClean="0"/>
          </a:p>
          <a:p>
            <a:pPr marL="596646" indent="-514350">
              <a:buNone/>
            </a:pPr>
            <a:endParaRPr lang="ru-RU" sz="2800" dirty="0" smtClean="0"/>
          </a:p>
        </p:txBody>
      </p:sp>
      <p:sp>
        <p:nvSpPr>
          <p:cNvPr id="4" name="Дуга 3"/>
          <p:cNvSpPr/>
          <p:nvPr/>
        </p:nvSpPr>
        <p:spPr>
          <a:xfrm rot="5400000">
            <a:off x="-678681" y="-893011"/>
            <a:ext cx="5286388" cy="1357322"/>
          </a:xfrm>
          <a:prstGeom prst="arc">
            <a:avLst>
              <a:gd name="adj1" fmla="val 20098548"/>
              <a:gd name="adj2" fmla="val 1518763"/>
            </a:avLst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000100" y="2000240"/>
            <a:ext cx="2286016" cy="158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500430" y="2357430"/>
            <a:ext cx="2071702" cy="158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Дуга 9"/>
          <p:cNvSpPr/>
          <p:nvPr/>
        </p:nvSpPr>
        <p:spPr>
          <a:xfrm rot="5400000">
            <a:off x="1821649" y="-964449"/>
            <a:ext cx="5286388" cy="1357322"/>
          </a:xfrm>
          <a:prstGeom prst="arc">
            <a:avLst>
              <a:gd name="adj1" fmla="val 20348090"/>
              <a:gd name="adj2" fmla="val 1240290"/>
            </a:avLst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429388" y="2214554"/>
            <a:ext cx="2071702" cy="158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rot="5400000">
            <a:off x="4679169" y="-1321639"/>
            <a:ext cx="5286388" cy="1357322"/>
          </a:xfrm>
          <a:prstGeom prst="arc">
            <a:avLst>
              <a:gd name="adj1" fmla="val 20348090"/>
              <a:gd name="adj2" fmla="val 1240290"/>
            </a:avLst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500166" y="1928802"/>
            <a:ext cx="142876" cy="142876"/>
          </a:xfrm>
          <a:prstGeom prst="ellips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285984" y="1928802"/>
            <a:ext cx="142876" cy="142876"/>
          </a:xfrm>
          <a:prstGeom prst="ellips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357686" y="2214554"/>
            <a:ext cx="214314" cy="214314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5400000">
            <a:off x="-397224" y="1968828"/>
            <a:ext cx="5294978" cy="1357322"/>
          </a:xfrm>
          <a:prstGeom prst="arc">
            <a:avLst>
              <a:gd name="adj1" fmla="val 20098548"/>
              <a:gd name="adj2" fmla="val 1518763"/>
            </a:avLst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2500298" y="4714884"/>
            <a:ext cx="214314" cy="214314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1785918" y="4714884"/>
            <a:ext cx="214314" cy="214314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3786182" y="5000636"/>
            <a:ext cx="2286016" cy="158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500826" y="5000636"/>
            <a:ext cx="228601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Дуга 26"/>
          <p:cNvSpPr/>
          <p:nvPr/>
        </p:nvSpPr>
        <p:spPr>
          <a:xfrm rot="5400000">
            <a:off x="2250277" y="1678757"/>
            <a:ext cx="5286388" cy="1357322"/>
          </a:xfrm>
          <a:prstGeom prst="arc">
            <a:avLst>
              <a:gd name="adj1" fmla="val 20348090"/>
              <a:gd name="adj2" fmla="val 1240290"/>
            </a:avLst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5400000">
            <a:off x="4964921" y="1393005"/>
            <a:ext cx="5286388" cy="1357322"/>
          </a:xfrm>
          <a:prstGeom prst="arc">
            <a:avLst>
              <a:gd name="adj1" fmla="val 20348090"/>
              <a:gd name="adj2" fmla="val 1240290"/>
            </a:avLst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786314" y="4929198"/>
            <a:ext cx="142876" cy="142876"/>
          </a:xfrm>
          <a:prstGeom prst="ellips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effectLst/>
              </a:rPr>
              <a:t>Задания из сборника для подготовки к ГИА.</a:t>
            </a:r>
            <a:endParaRPr lang="ru-RU" sz="2800" b="1" i="1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736"/>
            <a:ext cx="692948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rot="5400000" flipH="1" flipV="1">
            <a:off x="1679555" y="3392487"/>
            <a:ext cx="135732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Дуга 13"/>
          <p:cNvSpPr/>
          <p:nvPr/>
        </p:nvSpPr>
        <p:spPr>
          <a:xfrm rot="5400000">
            <a:off x="1035819" y="1750207"/>
            <a:ext cx="2643206" cy="714380"/>
          </a:xfrm>
          <a:prstGeom prst="arc">
            <a:avLst>
              <a:gd name="adj1" fmla="val 19508600"/>
              <a:gd name="adj2" fmla="val 1933231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643042" y="3643314"/>
            <a:ext cx="157163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500430" y="3286124"/>
            <a:ext cx="157163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3536943" y="3321049"/>
            <a:ext cx="135732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Дуга 18"/>
          <p:cNvSpPr/>
          <p:nvPr/>
        </p:nvSpPr>
        <p:spPr>
          <a:xfrm rot="5400000">
            <a:off x="2893207" y="1964521"/>
            <a:ext cx="2643206" cy="714380"/>
          </a:xfrm>
          <a:prstGeom prst="arc">
            <a:avLst>
              <a:gd name="adj1" fmla="val 19508600"/>
              <a:gd name="adj2" fmla="val 1933231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5400000">
            <a:off x="4393405" y="2035959"/>
            <a:ext cx="2643206" cy="714380"/>
          </a:xfrm>
          <a:prstGeom prst="arc">
            <a:avLst>
              <a:gd name="adj1" fmla="val 19508600"/>
              <a:gd name="adj2" fmla="val 1933231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5400000">
            <a:off x="6393669" y="2035959"/>
            <a:ext cx="2643206" cy="714380"/>
          </a:xfrm>
          <a:prstGeom prst="arc">
            <a:avLst>
              <a:gd name="adj1" fmla="val 19508600"/>
              <a:gd name="adj2" fmla="val 1933231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5143504" y="3929066"/>
            <a:ext cx="157163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V="1">
            <a:off x="5072066" y="3357562"/>
            <a:ext cx="1295408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929454" y="3429000"/>
            <a:ext cx="157163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 flipH="1" flipV="1">
            <a:off x="6823091" y="3321049"/>
            <a:ext cx="178595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2357422" y="4643446"/>
            <a:ext cx="1438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Ответ:  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9" grpId="0" animBg="1"/>
      <p:bldP spid="20" grpId="0" animBg="1"/>
      <p:bldP spid="21" grpId="0" animBg="1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effectLst/>
              </a:rPr>
              <a:t>Задания из сборника для подготовки к ГИА.</a:t>
            </a:r>
            <a:endParaRPr lang="ru-RU" sz="2800" b="1" i="1" dirty="0">
              <a:solidFill>
                <a:schemeClr val="tx1"/>
              </a:solidFill>
              <a:effectLst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1" y="1928802"/>
            <a:ext cx="764732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357422" y="4643446"/>
            <a:ext cx="1438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Ответ:  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effectLst/>
              </a:rPr>
              <a:t>Задания из сборника для подготовки к ГИА.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00240"/>
            <a:ext cx="71723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357422" y="4643446"/>
            <a:ext cx="1349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 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Решить неравенство </a:t>
            </a:r>
            <a:b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      3(</a:t>
            </a:r>
            <a:r>
              <a:rPr lang="ru-RU" sz="3100" b="1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х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– 3)(</a:t>
            </a:r>
            <a:r>
              <a:rPr lang="ru-RU" sz="3100" b="1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х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+ 1/3) &gt; 0.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– 3 = 0,     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+ 1/3 = 0</a:t>
            </a:r>
          </a:p>
          <a:p>
            <a:pPr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= 3,              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= -1/3</a:t>
            </a:r>
          </a:p>
          <a:p>
            <a:pPr>
              <a:buNone/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    </a:t>
            </a:r>
          </a:p>
          <a:p>
            <a:pPr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        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+</a:t>
            </a:r>
          </a:p>
          <a:p>
            <a:pPr>
              <a:buNone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-1/3             3</a:t>
            </a:r>
          </a:p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                 </a:t>
            </a:r>
          </a:p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Если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= -5, то (-5-3)(-5+1/3)&gt;0,</a:t>
            </a:r>
          </a:p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Если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= 0,  то  (0-3)(0+1/3)&lt;0,</a:t>
            </a:r>
          </a:p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Если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= 6, то (6-3)(6+1/3)&gt;0.</a:t>
            </a:r>
          </a:p>
          <a:p>
            <a:pPr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Ответ: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&lt; -1/3,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&gt; 3.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857356" y="3500438"/>
            <a:ext cx="414340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Блок-схема: узел 5"/>
          <p:cNvSpPr/>
          <p:nvPr/>
        </p:nvSpPr>
        <p:spPr>
          <a:xfrm>
            <a:off x="2928926" y="3429000"/>
            <a:ext cx="142876" cy="14287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4214810" y="3429000"/>
            <a:ext cx="133352" cy="133352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549</TotalTime>
  <Words>431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Квадратные            неравенства</vt:lpstr>
      <vt:lpstr>Повторение:</vt:lpstr>
      <vt:lpstr>Алгоритм решения квадратного неравенства ах2 + bх + с &gt; 0 (ах2 + bх + с &lt; 0)</vt:lpstr>
      <vt:lpstr>Решить неравенство х2 - 6х – 7 &gt; 0</vt:lpstr>
      <vt:lpstr>Решения квадратного неравенства</vt:lpstr>
      <vt:lpstr>Задания из сборника для подготовки к ГИА.</vt:lpstr>
      <vt:lpstr>Задания из сборника для подготовки к ГИА.</vt:lpstr>
      <vt:lpstr>Задания из сборника для подготовки к ГИА.</vt:lpstr>
      <vt:lpstr>Решить неравенство                   3(х – 3)(х + 1/3) &gt; 0. </vt:lpstr>
      <vt:lpstr>Алгоритм метода интервалов</vt:lpstr>
      <vt:lpstr>Домашнее задание </vt:lpstr>
      <vt:lpstr>Алгоритм метода интервалов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Квадратные неравенства</dc:title>
  <cp:lastModifiedBy>Lena Libo</cp:lastModifiedBy>
  <cp:revision>60</cp:revision>
  <dcterms:modified xsi:type="dcterms:W3CDTF">2011-11-27T16:19:43Z</dcterms:modified>
</cp:coreProperties>
</file>