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9" r:id="rId3"/>
    <p:sldId id="258" r:id="rId4"/>
    <p:sldId id="260" r:id="rId5"/>
    <p:sldId id="262" r:id="rId6"/>
    <p:sldId id="261" r:id="rId7"/>
    <p:sldId id="263" r:id="rId8"/>
    <p:sldId id="264" r:id="rId9"/>
    <p:sldId id="266" r:id="rId10"/>
    <p:sldId id="267" r:id="rId11"/>
    <p:sldId id="268" r:id="rId12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E9F7"/>
  </p:clrMru>
</p:presentationPr>
</file>

<file path=ppt/tableStyles.xml><?xml version="1.0" encoding="utf-8"?>
<a:tblStyleLst xmlns:a="http://schemas.openxmlformats.org/drawingml/2006/main" def="{5C22544A-7EE6-4342-B048-85BDC9FD1C3A}">
  <a:tblStyle styleId="{69C7853C-536D-4A76-A0AE-DD22124D55A5}" styleName="Стиль из темы 1 - акцент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35758FB7-9AC5-4552-8A53-C91805E547FA}" styleName="Стиль из темы 1 - акцент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70" d="100"/>
          <a:sy n="70" d="100"/>
        </p:scale>
        <p:origin x="-138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0BBC7C13-A5B4-486C-9D8B-EDAC55E28909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CACA3E2F-EC26-47F4-8E4C-8CB127DACC4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ru-RU" smtClean="0"/>
          </a:p>
        </p:txBody>
      </p:sp>
      <p:sp>
        <p:nvSpPr>
          <p:cNvPr id="16387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BDEBD039-D297-4C89-A9D6-119E8B08BDCF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ru-R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CACA3E2F-EC26-47F4-8E4C-8CB127DACC4E}" type="slidenum">
              <a:rPr lang="ru-RU" smtClean="0"/>
              <a:pPr>
                <a:defRPr/>
              </a:pPr>
              <a:t>11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EE9302-3F65-43D1-81EB-FB92B591349C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1E7482-A365-47DA-950A-B5CE37A1AEF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fade thruBlk="1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DF2A9C-F376-471C-9ACA-34E71E148879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7BD4E8-F3B3-46B1-8B06-1286FD29D9C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fade thruBlk="1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CD8F25-9692-4F82-909A-605E28008579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822430-D55F-431F-A008-90FD9AA7AAF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fade thruBlk="1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539CBD-C36A-4ACE-B2E5-7EF37D448561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49FE77-FA20-4ACF-9486-FBA06F85FBA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fade thruBlk="1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ACD27-9499-4893-AC7D-079BA04B4219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D9AB82-B41C-4196-AF60-81A33806D08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fade thruBlk="1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BEF09D-A32C-4E82-BBA8-5F8FB3156BF1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6CD7EB-2875-4409-B083-961F8321AFA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fade thruBlk="1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874D01-612F-4421-BD24-506ED3ED6C62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A33C3D-8EBF-410C-8607-A2D5D066EFC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fade thruBlk="1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A4523E-27B1-491C-9FF4-697BA303647C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1B7671-595A-406C-9DD5-7AFB119B3EC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fade thruBlk="1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E529C6-1BB0-4574-A05D-E433A6E477D4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F86A79-5B77-4044-8222-97107B9BAD3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fade thruBlk="1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344D8A-4396-464E-BA44-0F1201B4A55F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A4901B-7A55-42B8-A580-A448A1EBE1A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fade thruBlk="1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98798B-F432-4A85-B44F-3C106DFEE986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7A8A9D-950F-4CDF-AA45-37493F3CE88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fade thruBlk="1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960035E-8B05-4277-9B26-B490DB832BF6}" type="datetimeFigureOut">
              <a:rPr lang="ru-RU"/>
              <a:pPr>
                <a:defRPr/>
              </a:pPr>
              <a:t>18.12.2011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63395B3-8475-4F57-BBC5-D7B90C662B4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ransition>
    <p:fade thruBlk="1"/>
  </p:transition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685800" y="1143000"/>
            <a:ext cx="7772400" cy="1714500"/>
          </a:xfr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Решение квадратных неравенств.</a:t>
            </a:r>
            <a:endParaRPr lang="ru-RU" dirty="0"/>
          </a:p>
        </p:txBody>
      </p:sp>
      <p:sp>
        <p:nvSpPr>
          <p:cNvPr id="6" name="Подзаголовок 5"/>
          <p:cNvSpPr>
            <a:spLocks noGrp="1"/>
          </p:cNvSpPr>
          <p:nvPr>
            <p:ph type="subTitle"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smtClean="0">
                <a:solidFill>
                  <a:schemeClr val="tx1"/>
                </a:solidFill>
              </a:rPr>
              <a:t>Цель урока: научиться решать квадратные неравенства</a:t>
            </a:r>
            <a:r>
              <a:rPr lang="ru-RU" dirty="0" smtClean="0"/>
              <a:t>.</a:t>
            </a:r>
            <a:endParaRPr lang="ru-RU" dirty="0"/>
          </a:p>
        </p:txBody>
      </p:sp>
    </p:spTree>
  </p:cSld>
  <p:clrMapOvr>
    <a:masterClrMapping/>
  </p:clrMapOvr>
  <p:transition spd="slow" advClick="0" advTm="120000">
    <p:newsflash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428595" y="1857364"/>
          <a:ext cx="8286808" cy="4698899"/>
        </p:xfrm>
        <a:graphic>
          <a:graphicData uri="http://schemas.openxmlformats.org/drawingml/2006/table">
            <a:tbl>
              <a:tblPr/>
              <a:tblGrid>
                <a:gridCol w="1380948"/>
                <a:gridCol w="1380948"/>
                <a:gridCol w="1380948"/>
                <a:gridCol w="1380948"/>
                <a:gridCol w="1381508"/>
                <a:gridCol w="1381508"/>
              </a:tblGrid>
              <a:tr h="3040339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Calibri"/>
                          <a:ea typeface="Times New Roman"/>
                          <a:cs typeface="Times New Roman"/>
                        </a:rPr>
                        <a:t>        </a:t>
                      </a:r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2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1                    </a:t>
                      </a:r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 </a:t>
                      </a: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 </a:t>
                      </a:r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и х</a:t>
                      </a:r>
                      <a:r>
                        <a:rPr lang="ru-RU" sz="1400" b="1" baseline="-25000" dirty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– корни квадратного трехчлена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Calibri"/>
                          <a:ea typeface="Times New Roman"/>
                          <a:cs typeface="Times New Roman"/>
                        </a:rPr>
                        <a:t>             </a:t>
                      </a:r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2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1</a:t>
                      </a:r>
                      <a:r>
                        <a:rPr lang="ru-RU" sz="1400" dirty="0" smtClean="0">
                          <a:latin typeface="Calibri"/>
                          <a:ea typeface="Times New Roman"/>
                          <a:cs typeface="Times New Roman"/>
                        </a:rPr>
                        <a:t>            </a:t>
                      </a:r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400" dirty="0" smtClean="0">
                          <a:latin typeface="Calibri"/>
                          <a:ea typeface="Times New Roman"/>
                          <a:cs typeface="Times New Roman"/>
                        </a:rPr>
                        <a:t>                    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Calibri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latin typeface="Calibri"/>
                          <a:ea typeface="Times New Roman"/>
                          <a:cs typeface="Times New Roman"/>
                        </a:rPr>
                        <a:t>1 </a:t>
                      </a: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и х</a:t>
                      </a:r>
                      <a:r>
                        <a:rPr lang="ru-RU" sz="1400" b="1" baseline="-25000" dirty="0">
                          <a:latin typeface="Calibri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– корни квадратного трехчлена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  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/>
                      </a:r>
                      <a:b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</a:b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/>
                      </a:r>
                      <a:b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</a:b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/>
                      </a:r>
                      <a:b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</a:b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/>
                      </a:r>
                      <a:b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</a:br>
                      <a:r>
                        <a:rPr lang="ru-RU" sz="1200" b="1" dirty="0" smtClean="0">
                          <a:latin typeface="Calibri"/>
                          <a:ea typeface="Times New Roman"/>
                          <a:cs typeface="Times New Roman"/>
                        </a:rPr>
                        <a:t>                    </a:t>
                      </a:r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2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1</a:t>
                      </a:r>
                      <a:r>
                        <a:rPr lang="ru-RU" sz="1200" b="1" dirty="0" smtClean="0">
                          <a:latin typeface="Calibri"/>
                          <a:ea typeface="Times New Roman"/>
                          <a:cs typeface="Times New Roman"/>
                        </a:rPr>
                        <a:t>                     </a:t>
                      </a: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/>
                      </a:r>
                      <a:b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</a:b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/>
                      </a:r>
                      <a:b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</a:b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 Х</a:t>
                      </a:r>
                      <a:r>
                        <a:rPr lang="ru-RU" sz="1400" b="1" baseline="-25000" dirty="0">
                          <a:latin typeface="Calibri"/>
                          <a:ea typeface="Times New Roman"/>
                          <a:cs typeface="Times New Roman"/>
                        </a:rPr>
                        <a:t>1  </a:t>
                      </a: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– корень квадратного трехчлена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Calibri"/>
                          <a:ea typeface="Times New Roman"/>
                          <a:cs typeface="Times New Roman"/>
                        </a:rPr>
                        <a:t>       </a:t>
                      </a:r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2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1</a:t>
                      </a:r>
                      <a:endParaRPr lang="ru-RU" sz="12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Calibri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latin typeface="Calibri"/>
                          <a:ea typeface="Times New Roman"/>
                          <a:cs typeface="Times New Roman"/>
                        </a:rPr>
                        <a:t>1  </a:t>
                      </a: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– корень квадратного трехчлена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</a:tr>
              <a:tr h="817312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&gt; 0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 smtClean="0">
                          <a:latin typeface="+mj-lt"/>
                          <a:ea typeface="Times New Roman"/>
                          <a:cs typeface="Times New Roman"/>
                        </a:rPr>
                        <a:t> 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≥ </a:t>
                      </a:r>
                      <a:r>
                        <a:rPr lang="ru-RU" sz="1600" b="1" dirty="0" smtClean="0">
                          <a:latin typeface="+mj-lt"/>
                          <a:ea typeface="Times New Roman"/>
                          <a:cs typeface="Times New Roman"/>
                        </a:rPr>
                        <a:t>0</a:t>
                      </a: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&gt; </a:t>
                      </a:r>
                      <a:r>
                        <a:rPr lang="ru-RU" sz="1600" b="1" dirty="0" smtClean="0">
                          <a:latin typeface="+mj-lt"/>
                          <a:ea typeface="Times New Roman"/>
                          <a:cs typeface="Times New Roman"/>
                        </a:rPr>
                        <a:t>0</a:t>
                      </a: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≥ 0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≥ </a:t>
                      </a:r>
                      <a:r>
                        <a:rPr lang="ru-RU" sz="1600" b="1" dirty="0" smtClean="0">
                          <a:latin typeface="+mj-lt"/>
                          <a:ea typeface="Times New Roman"/>
                          <a:cs typeface="Times New Roman"/>
                        </a:rPr>
                        <a:t>0</a:t>
                      </a: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≥ </a:t>
                      </a:r>
                      <a:r>
                        <a:rPr lang="ru-RU" sz="1600" b="1" dirty="0" smtClean="0">
                          <a:latin typeface="+mj-lt"/>
                          <a:ea typeface="Times New Roman"/>
                          <a:cs typeface="Times New Roman"/>
                        </a:rPr>
                        <a:t>0</a:t>
                      </a: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</a:tr>
              <a:tr h="81731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</a:tr>
            </a:tbl>
          </a:graphicData>
        </a:graphic>
      </p:graphicFrame>
      <p:sp>
        <p:nvSpPr>
          <p:cNvPr id="27" name="Заголовок 26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200" b="1" i="1" dirty="0" smtClean="0"/>
              <a:t>Карточка №2. </a:t>
            </a: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b="1" i="1" dirty="0" smtClean="0"/>
              <a:t>Задание №3.</a:t>
            </a:r>
            <a:r>
              <a:rPr lang="ru-RU" sz="2000" dirty="0" smtClean="0"/>
              <a:t> </a:t>
            </a:r>
            <a:r>
              <a:rPr lang="ru-RU" sz="2000" b="1" dirty="0" smtClean="0"/>
              <a:t>Решите неравенства. (Если вы затрудняетесь с ответом, выделите цветом  промежуток по оси ОХ.)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grpSp>
        <p:nvGrpSpPr>
          <p:cNvPr id="31" name="Группа 30"/>
          <p:cNvGrpSpPr/>
          <p:nvPr/>
        </p:nvGrpSpPr>
        <p:grpSpPr>
          <a:xfrm>
            <a:off x="642910" y="2428868"/>
            <a:ext cx="1162050" cy="1181100"/>
            <a:chOff x="642910" y="2428868"/>
            <a:chExt cx="1162050" cy="1181100"/>
          </a:xfrm>
        </p:grpSpPr>
        <p:sp>
          <p:nvSpPr>
            <p:cNvPr id="2071" name="AutoShape 23"/>
            <p:cNvSpPr>
              <a:spLocks noChangeShapeType="1"/>
            </p:cNvSpPr>
            <p:nvPr/>
          </p:nvSpPr>
          <p:spPr bwMode="auto">
            <a:xfrm>
              <a:off x="642910" y="3124072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2070" name="AutoShape 22"/>
            <p:cNvSpPr>
              <a:spLocks noChangeShapeType="1"/>
            </p:cNvSpPr>
            <p:nvPr/>
          </p:nvSpPr>
          <p:spPr bwMode="auto">
            <a:xfrm flipV="1">
              <a:off x="992238" y="2428868"/>
              <a:ext cx="0" cy="118110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28" name="Полилиния 27"/>
            <p:cNvSpPr/>
            <p:nvPr/>
          </p:nvSpPr>
          <p:spPr bwMode="auto">
            <a:xfrm rot="17645611" flipH="1">
              <a:off x="617027" y="2703512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40" name="Группа 39"/>
          <p:cNvGrpSpPr/>
          <p:nvPr/>
        </p:nvGrpSpPr>
        <p:grpSpPr>
          <a:xfrm>
            <a:off x="1928794" y="2428868"/>
            <a:ext cx="1162358" cy="1181100"/>
            <a:chOff x="1928794" y="2428868"/>
            <a:chExt cx="1162358" cy="1181100"/>
          </a:xfrm>
        </p:grpSpPr>
        <p:grpSp>
          <p:nvGrpSpPr>
            <p:cNvPr id="30" name="Группа 29"/>
            <p:cNvGrpSpPr/>
            <p:nvPr/>
          </p:nvGrpSpPr>
          <p:grpSpPr>
            <a:xfrm>
              <a:off x="1928794" y="2428868"/>
              <a:ext cx="1162050" cy="1181100"/>
              <a:chOff x="2000232" y="2428868"/>
              <a:chExt cx="1162050" cy="1181100"/>
            </a:xfrm>
          </p:grpSpPr>
          <p:sp>
            <p:nvSpPr>
              <p:cNvPr id="2067" name="AutoShape 19"/>
              <p:cNvSpPr>
                <a:spLocks noChangeShapeType="1"/>
              </p:cNvSpPr>
              <p:nvPr/>
            </p:nvSpPr>
            <p:spPr bwMode="auto">
              <a:xfrm>
                <a:off x="2000232" y="3124193"/>
                <a:ext cx="1162050" cy="0"/>
              </a:xfrm>
              <a:prstGeom prst="straightConnector1">
                <a:avLst/>
              </a:prstGeom>
              <a:noFill/>
              <a:ln w="19050">
                <a:solidFill>
                  <a:srgbClr val="000000"/>
                </a:solidFill>
                <a:round/>
                <a:headEnd/>
                <a:tailEnd type="triangle" w="med" len="med"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ru-RU"/>
              </a:p>
            </p:txBody>
          </p:sp>
          <p:sp>
            <p:nvSpPr>
              <p:cNvPr id="2066" name="AutoShape 18"/>
              <p:cNvSpPr>
                <a:spLocks noChangeShapeType="1"/>
              </p:cNvSpPr>
              <p:nvPr/>
            </p:nvSpPr>
            <p:spPr bwMode="auto">
              <a:xfrm flipV="1">
                <a:off x="2349482" y="2428868"/>
                <a:ext cx="0" cy="1181100"/>
              </a:xfrm>
              <a:prstGeom prst="straightConnector1">
                <a:avLst/>
              </a:prstGeom>
              <a:noFill/>
              <a:ln w="19050">
                <a:solidFill>
                  <a:srgbClr val="000000"/>
                </a:solidFill>
                <a:round/>
                <a:headEnd/>
                <a:tailEnd type="triangle" w="med" len="med"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ru-RU"/>
              </a:p>
            </p:txBody>
          </p:sp>
        </p:grpSp>
        <p:sp>
          <p:nvSpPr>
            <p:cNvPr id="29" name="Полилиния 28"/>
            <p:cNvSpPr/>
            <p:nvPr/>
          </p:nvSpPr>
          <p:spPr bwMode="auto">
            <a:xfrm rot="6818404" flipH="1">
              <a:off x="2316452" y="2767300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33" name="Группа 32"/>
          <p:cNvGrpSpPr/>
          <p:nvPr/>
        </p:nvGrpSpPr>
        <p:grpSpPr>
          <a:xfrm>
            <a:off x="3357554" y="2097180"/>
            <a:ext cx="1162050" cy="1442937"/>
            <a:chOff x="3357554" y="2097180"/>
            <a:chExt cx="1162050" cy="1442937"/>
          </a:xfrm>
        </p:grpSpPr>
        <p:sp>
          <p:nvSpPr>
            <p:cNvPr id="2063" name="AutoShape 15"/>
            <p:cNvSpPr>
              <a:spLocks noChangeShapeType="1"/>
            </p:cNvSpPr>
            <p:nvPr/>
          </p:nvSpPr>
          <p:spPr bwMode="auto">
            <a:xfrm>
              <a:off x="3357554" y="3054588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2062" name="AutoShape 14"/>
            <p:cNvSpPr>
              <a:spLocks noChangeShapeType="1"/>
            </p:cNvSpPr>
            <p:nvPr/>
          </p:nvSpPr>
          <p:spPr bwMode="auto">
            <a:xfrm flipV="1">
              <a:off x="3706804" y="2359615"/>
              <a:ext cx="0" cy="1180502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32" name="Полилиния 31"/>
            <p:cNvSpPr/>
            <p:nvPr/>
          </p:nvSpPr>
          <p:spPr bwMode="auto">
            <a:xfrm rot="17645611" flipH="1">
              <a:off x="3450417" y="2219091"/>
              <a:ext cx="913748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35" name="Группа 34"/>
          <p:cNvGrpSpPr/>
          <p:nvPr/>
        </p:nvGrpSpPr>
        <p:grpSpPr>
          <a:xfrm>
            <a:off x="4646227" y="2143116"/>
            <a:ext cx="1230699" cy="1618576"/>
            <a:chOff x="4646227" y="2143116"/>
            <a:chExt cx="1230699" cy="1618576"/>
          </a:xfrm>
        </p:grpSpPr>
        <p:sp>
          <p:nvSpPr>
            <p:cNvPr id="2059" name="AutoShape 11"/>
            <p:cNvSpPr>
              <a:spLocks noChangeShapeType="1"/>
            </p:cNvSpPr>
            <p:nvPr/>
          </p:nvSpPr>
          <p:spPr bwMode="auto">
            <a:xfrm>
              <a:off x="4714876" y="2838139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2058" name="AutoShape 10"/>
            <p:cNvSpPr>
              <a:spLocks noChangeShapeType="1"/>
            </p:cNvSpPr>
            <p:nvPr/>
          </p:nvSpPr>
          <p:spPr bwMode="auto">
            <a:xfrm flipV="1">
              <a:off x="5295901" y="2143116"/>
              <a:ext cx="0" cy="1180588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34" name="Полилиния 33"/>
            <p:cNvSpPr/>
            <p:nvPr/>
          </p:nvSpPr>
          <p:spPr bwMode="auto">
            <a:xfrm rot="6785960" flipH="1">
              <a:off x="4541452" y="2986992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37" name="Группа 36"/>
          <p:cNvGrpSpPr/>
          <p:nvPr/>
        </p:nvGrpSpPr>
        <p:grpSpPr>
          <a:xfrm>
            <a:off x="6143636" y="2241547"/>
            <a:ext cx="1162050" cy="1493832"/>
            <a:chOff x="6143636" y="2241547"/>
            <a:chExt cx="1162050" cy="1493832"/>
          </a:xfrm>
        </p:grpSpPr>
        <p:sp>
          <p:nvSpPr>
            <p:cNvPr id="2055" name="AutoShape 7"/>
            <p:cNvSpPr>
              <a:spLocks noChangeShapeType="1"/>
            </p:cNvSpPr>
            <p:nvPr/>
          </p:nvSpPr>
          <p:spPr bwMode="auto">
            <a:xfrm>
              <a:off x="6143636" y="3249711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2054" name="AutoShape 6"/>
            <p:cNvSpPr>
              <a:spLocks noChangeShapeType="1"/>
            </p:cNvSpPr>
            <p:nvPr/>
          </p:nvSpPr>
          <p:spPr bwMode="auto">
            <a:xfrm flipV="1">
              <a:off x="6492886" y="2554538"/>
              <a:ext cx="0" cy="1180841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36" name="Полилиния 35"/>
            <p:cNvSpPr/>
            <p:nvPr/>
          </p:nvSpPr>
          <p:spPr bwMode="auto">
            <a:xfrm rot="17645611" flipH="1">
              <a:off x="6403507" y="2346322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39" name="Группа 38"/>
          <p:cNvGrpSpPr/>
          <p:nvPr/>
        </p:nvGrpSpPr>
        <p:grpSpPr>
          <a:xfrm>
            <a:off x="7500958" y="2428868"/>
            <a:ext cx="1162050" cy="1335250"/>
            <a:chOff x="7500958" y="2428868"/>
            <a:chExt cx="1162050" cy="1335250"/>
          </a:xfrm>
        </p:grpSpPr>
        <p:sp>
          <p:nvSpPr>
            <p:cNvPr id="2051" name="AutoShape 3"/>
            <p:cNvSpPr>
              <a:spLocks noChangeShapeType="1"/>
            </p:cNvSpPr>
            <p:nvPr/>
          </p:nvSpPr>
          <p:spPr bwMode="auto">
            <a:xfrm>
              <a:off x="7500958" y="2771940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2050" name="AutoShape 2"/>
            <p:cNvSpPr>
              <a:spLocks noChangeShapeType="1"/>
            </p:cNvSpPr>
            <p:nvPr/>
          </p:nvSpPr>
          <p:spPr bwMode="auto">
            <a:xfrm flipV="1">
              <a:off x="8372813" y="2428868"/>
              <a:ext cx="0" cy="1181691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38" name="Полилиния 37"/>
            <p:cNvSpPr/>
            <p:nvPr/>
          </p:nvSpPr>
          <p:spPr bwMode="auto">
            <a:xfrm rot="6849810" flipH="1">
              <a:off x="7546836" y="2989418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</p:spTree>
  </p:cSld>
  <p:clrMapOvr>
    <a:masterClrMapping/>
  </p:clrMapOvr>
  <p:transition spd="slow" advClick="0" advTm="18000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accel="50000" fill="hold">
                                          <p:stCondLst>
                                            <p:cond delay="100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accel="50000" fill="hold">
                                          <p:stCondLst>
                                            <p:cond delay="100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2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428596" y="1886418"/>
          <a:ext cx="8286807" cy="4845589"/>
        </p:xfrm>
        <a:graphic>
          <a:graphicData uri="http://schemas.openxmlformats.org/drawingml/2006/table">
            <a:tbl>
              <a:tblPr/>
              <a:tblGrid>
                <a:gridCol w="1380947"/>
                <a:gridCol w="1380948"/>
                <a:gridCol w="1380948"/>
                <a:gridCol w="1380948"/>
                <a:gridCol w="1381508"/>
                <a:gridCol w="1381508"/>
              </a:tblGrid>
              <a:tr h="2477564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      Х</a:t>
                      </a:r>
                      <a:r>
                        <a:rPr lang="ru-RU" sz="12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1                    </a:t>
                      </a:r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 </a:t>
                      </a: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 </a:t>
                      </a:r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и х</a:t>
                      </a:r>
                      <a:r>
                        <a:rPr lang="ru-RU" sz="1400" b="1" baseline="-25000" dirty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400" b="1" dirty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– корни квадратного трехчлена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0" dirty="0" smtClean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0" dirty="0" smtClean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0" baseline="0" dirty="0" smtClean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              </a:t>
                      </a:r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2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1</a:t>
                      </a:r>
                      <a:r>
                        <a:rPr lang="ru-RU" sz="1400" dirty="0" smtClean="0">
                          <a:latin typeface="Calibri"/>
                          <a:ea typeface="Times New Roman"/>
                          <a:cs typeface="Times New Roman"/>
                        </a:rPr>
                        <a:t>         </a:t>
                      </a:r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400" dirty="0" smtClean="0">
                          <a:latin typeface="Calibri"/>
                          <a:ea typeface="Times New Roman"/>
                          <a:cs typeface="Times New Roman"/>
                        </a:rPr>
                        <a:t>                    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Calibri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latin typeface="Calibri"/>
                          <a:ea typeface="Times New Roman"/>
                          <a:cs typeface="Times New Roman"/>
                        </a:rPr>
                        <a:t>1 </a:t>
                      </a: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и х</a:t>
                      </a:r>
                      <a:r>
                        <a:rPr lang="ru-RU" sz="1400" b="1" baseline="-25000" dirty="0">
                          <a:latin typeface="Calibri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– корни квадратного трехчлена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  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/>
                      </a:r>
                      <a:b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</a:b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/>
                      </a:r>
                      <a:b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</a:b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baseline="0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400" b="1" baseline="0" dirty="0" smtClean="0">
                          <a:latin typeface="Calibri"/>
                          <a:ea typeface="Times New Roman"/>
                          <a:cs typeface="Times New Roman"/>
                        </a:rPr>
                        <a:t>               </a:t>
                      </a:r>
                      <a:r>
                        <a:rPr lang="ru-RU" sz="1200" b="1" dirty="0" smtClean="0">
                          <a:latin typeface="Calibri"/>
                          <a:ea typeface="Times New Roman"/>
                          <a:cs typeface="Times New Roman"/>
                        </a:rPr>
                        <a:t>  </a:t>
                      </a:r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2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1</a:t>
                      </a:r>
                      <a:r>
                        <a:rPr lang="ru-RU" sz="1200" b="1" dirty="0" smtClean="0">
                          <a:latin typeface="Calibri"/>
                          <a:ea typeface="Times New Roman"/>
                          <a:cs typeface="Times New Roman"/>
                        </a:rPr>
                        <a:t>                     </a:t>
                      </a: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/>
                      </a:r>
                      <a:b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</a:b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/>
                      </a:r>
                      <a:b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</a:b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 Х</a:t>
                      </a:r>
                      <a:r>
                        <a:rPr lang="ru-RU" sz="1400" b="1" baseline="-25000" dirty="0">
                          <a:latin typeface="Calibri"/>
                          <a:ea typeface="Times New Roman"/>
                          <a:cs typeface="Times New Roman"/>
                        </a:rPr>
                        <a:t>1  </a:t>
                      </a: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– корень квадратного трехчлена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baseline="0" dirty="0" smtClean="0">
                          <a:solidFill>
                            <a:schemeClr val="tx1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       </a:t>
                      </a:r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2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1</a:t>
                      </a:r>
                      <a:endParaRPr lang="ru-RU" sz="12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 smtClean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Calibri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latin typeface="Calibri"/>
                          <a:ea typeface="Times New Roman"/>
                          <a:cs typeface="Times New Roman"/>
                        </a:rPr>
                        <a:t>1  </a:t>
                      </a:r>
                      <a:r>
                        <a:rPr lang="ru-RU" sz="1400" b="1" dirty="0">
                          <a:latin typeface="Calibri"/>
                          <a:ea typeface="Times New Roman"/>
                          <a:cs typeface="Times New Roman"/>
                        </a:rPr>
                        <a:t>– корень квадратного трехчлена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Calibri"/>
                          <a:ea typeface="Times New Roman"/>
                          <a:cs typeface="Times New Roman"/>
                        </a:rPr>
                        <a:t> 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</a:tr>
              <a:tr h="761137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&gt; 0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 smtClean="0">
                          <a:latin typeface="+mj-lt"/>
                          <a:ea typeface="Times New Roman"/>
                          <a:cs typeface="Times New Roman"/>
                        </a:rPr>
                        <a:t> 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≥ </a:t>
                      </a:r>
                      <a:r>
                        <a:rPr lang="ru-RU" sz="1600" b="1" dirty="0" smtClean="0">
                          <a:latin typeface="+mj-lt"/>
                          <a:ea typeface="Times New Roman"/>
                          <a:cs typeface="Times New Roman"/>
                        </a:rPr>
                        <a:t>0</a:t>
                      </a: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&gt; </a:t>
                      </a:r>
                      <a:r>
                        <a:rPr lang="ru-RU" sz="1600" b="1" dirty="0" smtClean="0">
                          <a:latin typeface="+mj-lt"/>
                          <a:ea typeface="Times New Roman"/>
                          <a:cs typeface="Times New Roman"/>
                        </a:rPr>
                        <a:t>0</a:t>
                      </a: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≥ 0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≥ </a:t>
                      </a:r>
                      <a:r>
                        <a:rPr lang="ru-RU" sz="1600" b="1" dirty="0" smtClean="0">
                          <a:latin typeface="+mj-lt"/>
                          <a:ea typeface="Times New Roman"/>
                          <a:cs typeface="Times New Roman"/>
                        </a:rPr>
                        <a:t>0</a:t>
                      </a: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</a:t>
                      </a: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ах</a:t>
                      </a:r>
                      <a:r>
                        <a:rPr lang="ru-RU" sz="1600" b="1" baseline="30000" dirty="0">
                          <a:latin typeface="+mj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+ </a:t>
                      </a:r>
                      <a:r>
                        <a:rPr lang="en-US" sz="1600" b="1" dirty="0">
                          <a:latin typeface="+mj-lt"/>
                          <a:ea typeface="Times New Roman"/>
                          <a:cs typeface="Times New Roman"/>
                        </a:rPr>
                        <a:t>b</a:t>
                      </a:r>
                      <a:r>
                        <a:rPr lang="ru-RU" sz="1600" b="1" dirty="0" err="1">
                          <a:latin typeface="+mj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600" b="1" dirty="0">
                          <a:latin typeface="+mj-lt"/>
                          <a:ea typeface="Times New Roman"/>
                          <a:cs typeface="Times New Roman"/>
                        </a:rPr>
                        <a:t> + с ≥ </a:t>
                      </a:r>
                      <a:r>
                        <a:rPr lang="ru-RU" sz="1600" b="1" dirty="0" smtClean="0">
                          <a:latin typeface="+mj-lt"/>
                          <a:ea typeface="Times New Roman"/>
                          <a:cs typeface="Times New Roman"/>
                        </a:rPr>
                        <a:t>0</a:t>
                      </a:r>
                      <a:endParaRPr lang="ru-RU" sz="1600" b="1" dirty="0">
                        <a:latin typeface="+mj-lt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</a:tr>
              <a:tr h="732773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ctr"/>
                      <a:r>
                        <a:rPr lang="ru-RU" sz="1400" b="1" dirty="0" smtClean="0">
                          <a:latin typeface="Calibri"/>
                          <a:ea typeface="Times New Roman"/>
                          <a:cs typeface="Times New Roman"/>
                        </a:rPr>
                        <a:t>Х Є</a:t>
                      </a:r>
                      <a:r>
                        <a:rPr lang="ru-RU" sz="1400" b="1" baseline="0" dirty="0" smtClean="0">
                          <a:latin typeface="Calibri"/>
                          <a:ea typeface="Times New Roman"/>
                          <a:cs typeface="Times New Roman"/>
                        </a:rPr>
                        <a:t> (-</a:t>
                      </a: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∞; </a:t>
                      </a:r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1</a:t>
                      </a:r>
                      <a:r>
                        <a:rPr lang="ru-RU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)</a:t>
                      </a:r>
                      <a:r>
                        <a:rPr lang="el-GR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υ</a:t>
                      </a:r>
                      <a:endParaRPr lang="ru-RU" sz="1800" b="1" baseline="0" dirty="0" smtClean="0">
                        <a:solidFill>
                          <a:schemeClr val="tx1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 </a:t>
                      </a:r>
                      <a:r>
                        <a:rPr lang="el-GR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υ </a:t>
                      </a:r>
                      <a:r>
                        <a:rPr lang="ru-RU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ru-RU" sz="18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8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; +</a:t>
                      </a: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∞)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Х Є</a:t>
                      </a:r>
                      <a:r>
                        <a:rPr lang="ru-RU" sz="1400" b="1" baseline="0" dirty="0" smtClean="0">
                          <a:latin typeface="+mn-lt"/>
                          <a:ea typeface="Times New Roman"/>
                          <a:cs typeface="Times New Roman"/>
                        </a:rPr>
                        <a:t>  [</a:t>
                      </a: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latin typeface="+mn-lt"/>
                          <a:ea typeface="Times New Roman"/>
                          <a:cs typeface="Times New Roman"/>
                        </a:rPr>
                        <a:t>1 </a:t>
                      </a:r>
                      <a:r>
                        <a:rPr lang="ru-RU" sz="1400" b="1" baseline="0" dirty="0" smtClean="0">
                          <a:latin typeface="+mn-lt"/>
                          <a:ea typeface="Times New Roman"/>
                          <a:cs typeface="Times New Roman"/>
                        </a:rPr>
                        <a:t>;</a:t>
                      </a: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 х</a:t>
                      </a:r>
                      <a:r>
                        <a:rPr lang="ru-RU" sz="1400" b="1" baseline="-25000" dirty="0" smtClean="0">
                          <a:latin typeface="+mn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400" b="1" baseline="0" dirty="0" smtClean="0">
                          <a:latin typeface="+mn-lt"/>
                          <a:ea typeface="Times New Roman"/>
                          <a:cs typeface="Times New Roman"/>
                        </a:rPr>
                        <a:t>]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ctr"/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Х Є</a:t>
                      </a:r>
                      <a:r>
                        <a:rPr lang="ru-RU" sz="1400" b="1" baseline="0" dirty="0" smtClean="0">
                          <a:latin typeface="+mn-lt"/>
                          <a:ea typeface="Times New Roman"/>
                          <a:cs typeface="Times New Roman"/>
                        </a:rPr>
                        <a:t> (-</a:t>
                      </a: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∞; </a:t>
                      </a:r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1</a:t>
                      </a:r>
                      <a:r>
                        <a:rPr lang="ru-RU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)</a:t>
                      </a:r>
                      <a:r>
                        <a:rPr lang="el-GR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υ</a:t>
                      </a:r>
                      <a:endParaRPr lang="ru-RU" sz="1800" b="1" baseline="0" dirty="0" smtClean="0">
                        <a:solidFill>
                          <a:schemeClr val="tx1"/>
                        </a:solidFill>
                        <a:latin typeface="+mn-lt"/>
                        <a:ea typeface="Times New Roman"/>
                        <a:cs typeface="Times New Roman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 </a:t>
                      </a:r>
                      <a:r>
                        <a:rPr lang="el-GR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υ </a:t>
                      </a:r>
                      <a:r>
                        <a:rPr lang="ru-RU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ru-RU" sz="18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8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2 </a:t>
                      </a:r>
                      <a:r>
                        <a:rPr lang="ru-RU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 ; +</a:t>
                      </a: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∞)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ctr"/>
                      <a:r>
                        <a:rPr lang="ru-RU" sz="1400" b="1" dirty="0" smtClean="0">
                          <a:latin typeface="Calibri"/>
                          <a:ea typeface="Times New Roman"/>
                          <a:cs typeface="Times New Roman"/>
                        </a:rPr>
                        <a:t> Х = </a:t>
                      </a:r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Х</a:t>
                      </a:r>
                      <a:r>
                        <a:rPr lang="ru-RU" sz="1400" b="1" baseline="-2500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1</a:t>
                      </a:r>
                      <a:endParaRPr lang="ru-RU" sz="14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endParaRPr lang="ru-RU" sz="14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ctr"/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Х Є</a:t>
                      </a:r>
                      <a:r>
                        <a:rPr lang="ru-RU" sz="1400" b="1" baseline="0" dirty="0" smtClean="0">
                          <a:latin typeface="+mn-lt"/>
                          <a:ea typeface="Times New Roman"/>
                          <a:cs typeface="Times New Roman"/>
                        </a:rPr>
                        <a:t> (-</a:t>
                      </a: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∞</a:t>
                      </a:r>
                      <a:r>
                        <a:rPr lang="ru-RU" sz="1800" b="1" baseline="0" dirty="0" smtClean="0">
                          <a:solidFill>
                            <a:schemeClr val="tx1"/>
                          </a:solidFill>
                          <a:latin typeface="+mn-lt"/>
                          <a:ea typeface="Times New Roman"/>
                          <a:cs typeface="Times New Roman"/>
                        </a:rPr>
                        <a:t>; +</a:t>
                      </a: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∞)</a:t>
                      </a: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+mn-lt"/>
                          <a:ea typeface="Times New Roman"/>
                          <a:cs typeface="Times New Roman"/>
                        </a:rPr>
                        <a:t>Ответ: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Calibri"/>
                          <a:ea typeface="Times New Roman"/>
                          <a:cs typeface="Times New Roman"/>
                        </a:rPr>
                        <a:t>Решений нет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</a:tr>
              <a:tr h="732773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х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&lt; х</a:t>
                      </a:r>
                      <a:r>
                        <a:rPr lang="ru-RU" sz="1800" b="1" kern="1200" baseline="-250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и </a:t>
                      </a:r>
                      <a:r>
                        <a:rPr lang="ru-RU" sz="1800" b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х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&gt; х</a:t>
                      </a:r>
                      <a:r>
                        <a:rPr lang="ru-RU" sz="1800" b="1" kern="1200" baseline="-250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</a:t>
                      </a:r>
                      <a:endParaRPr lang="ru-RU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х</a:t>
                      </a:r>
                      <a:r>
                        <a:rPr lang="ru-RU" sz="1800" b="1" kern="1200" baseline="-250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≤ </a:t>
                      </a:r>
                      <a:r>
                        <a:rPr lang="ru-RU" sz="1800" b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х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≤ х</a:t>
                      </a:r>
                      <a:r>
                        <a:rPr lang="ru-RU" sz="1800" b="1" kern="1200" baseline="-250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800" b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х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&lt; х</a:t>
                      </a:r>
                      <a:r>
                        <a:rPr lang="ru-RU" sz="1800" b="1" kern="1200" baseline="-250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и </a:t>
                      </a:r>
                      <a:r>
                        <a:rPr lang="ru-RU" sz="1800" b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х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&gt;х</a:t>
                      </a:r>
                      <a:r>
                        <a:rPr lang="ru-RU" sz="1800" b="1" kern="1200" baseline="-250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</a:t>
                      </a:r>
                      <a:endParaRPr lang="ru-RU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800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DE9F7"/>
                    </a:solidFill>
                  </a:tcPr>
                </a:tc>
              </a:tr>
            </a:tbl>
          </a:graphicData>
        </a:graphic>
      </p:graphicFrame>
      <p:sp>
        <p:nvSpPr>
          <p:cNvPr id="27" name="Заголовок 26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200" b="1" i="1" dirty="0" smtClean="0"/>
              <a:t>Карточка №2. </a:t>
            </a:r>
            <a:r>
              <a:rPr lang="ru-RU" sz="2000" dirty="0" smtClean="0"/>
              <a:t/>
            </a:r>
            <a:br>
              <a:rPr lang="ru-RU" sz="2000" dirty="0" smtClean="0"/>
            </a:br>
            <a:r>
              <a:rPr lang="ru-RU" sz="2000" b="1" i="1" dirty="0" smtClean="0"/>
              <a:t>Задание №3.</a:t>
            </a:r>
            <a:r>
              <a:rPr lang="ru-RU" sz="2000" dirty="0" smtClean="0"/>
              <a:t>  ( Ответы)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grpSp>
        <p:nvGrpSpPr>
          <p:cNvPr id="29" name="Группа 28"/>
          <p:cNvGrpSpPr/>
          <p:nvPr/>
        </p:nvGrpSpPr>
        <p:grpSpPr>
          <a:xfrm>
            <a:off x="642911" y="2428868"/>
            <a:ext cx="1162050" cy="1181100"/>
            <a:chOff x="642910" y="2428868"/>
            <a:chExt cx="1162050" cy="1181100"/>
          </a:xfrm>
        </p:grpSpPr>
        <p:sp>
          <p:nvSpPr>
            <p:cNvPr id="30" name="AutoShape 23"/>
            <p:cNvSpPr>
              <a:spLocks noChangeShapeType="1"/>
            </p:cNvSpPr>
            <p:nvPr/>
          </p:nvSpPr>
          <p:spPr bwMode="auto">
            <a:xfrm>
              <a:off x="642910" y="3124072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31" name="AutoShape 22"/>
            <p:cNvSpPr>
              <a:spLocks noChangeShapeType="1"/>
            </p:cNvSpPr>
            <p:nvPr/>
          </p:nvSpPr>
          <p:spPr bwMode="auto">
            <a:xfrm flipV="1">
              <a:off x="992238" y="2428868"/>
              <a:ext cx="0" cy="118110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32" name="Полилиния 31"/>
            <p:cNvSpPr/>
            <p:nvPr/>
          </p:nvSpPr>
          <p:spPr bwMode="auto">
            <a:xfrm rot="17645611" flipH="1">
              <a:off x="617027" y="2703512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33" name="Группа 32"/>
          <p:cNvGrpSpPr/>
          <p:nvPr/>
        </p:nvGrpSpPr>
        <p:grpSpPr>
          <a:xfrm>
            <a:off x="1928794" y="2428868"/>
            <a:ext cx="1162358" cy="1181100"/>
            <a:chOff x="1928794" y="2428868"/>
            <a:chExt cx="1162358" cy="1181100"/>
          </a:xfrm>
        </p:grpSpPr>
        <p:grpSp>
          <p:nvGrpSpPr>
            <p:cNvPr id="34" name="Группа 29"/>
            <p:cNvGrpSpPr/>
            <p:nvPr/>
          </p:nvGrpSpPr>
          <p:grpSpPr>
            <a:xfrm>
              <a:off x="1928794" y="2428868"/>
              <a:ext cx="1162050" cy="1181100"/>
              <a:chOff x="2000232" y="2428868"/>
              <a:chExt cx="1162050" cy="1181100"/>
            </a:xfrm>
          </p:grpSpPr>
          <p:sp>
            <p:nvSpPr>
              <p:cNvPr id="36" name="AutoShape 19"/>
              <p:cNvSpPr>
                <a:spLocks noChangeShapeType="1"/>
              </p:cNvSpPr>
              <p:nvPr/>
            </p:nvSpPr>
            <p:spPr bwMode="auto">
              <a:xfrm>
                <a:off x="2000232" y="3124193"/>
                <a:ext cx="1162050" cy="0"/>
              </a:xfrm>
              <a:prstGeom prst="straightConnector1">
                <a:avLst/>
              </a:prstGeom>
              <a:noFill/>
              <a:ln w="19050">
                <a:solidFill>
                  <a:srgbClr val="000000"/>
                </a:solidFill>
                <a:round/>
                <a:headEnd/>
                <a:tailEnd type="triangle" w="med" len="med"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ru-RU"/>
              </a:p>
            </p:txBody>
          </p:sp>
          <p:sp>
            <p:nvSpPr>
              <p:cNvPr id="37" name="AutoShape 18"/>
              <p:cNvSpPr>
                <a:spLocks noChangeShapeType="1"/>
              </p:cNvSpPr>
              <p:nvPr/>
            </p:nvSpPr>
            <p:spPr bwMode="auto">
              <a:xfrm flipV="1">
                <a:off x="2285984" y="2428868"/>
                <a:ext cx="0" cy="1181100"/>
              </a:xfrm>
              <a:prstGeom prst="straightConnector1">
                <a:avLst/>
              </a:prstGeom>
              <a:noFill/>
              <a:ln w="19050">
                <a:solidFill>
                  <a:srgbClr val="000000"/>
                </a:solidFill>
                <a:round/>
                <a:headEnd/>
                <a:tailEnd type="triangle" w="med" len="med"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ru-RU"/>
              </a:p>
            </p:txBody>
          </p:sp>
        </p:grpSp>
        <p:sp>
          <p:nvSpPr>
            <p:cNvPr id="35" name="Полилиния 34"/>
            <p:cNvSpPr/>
            <p:nvPr/>
          </p:nvSpPr>
          <p:spPr bwMode="auto">
            <a:xfrm rot="6658851" flipH="1">
              <a:off x="2316452" y="2767300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38" name="Группа 37"/>
          <p:cNvGrpSpPr/>
          <p:nvPr/>
        </p:nvGrpSpPr>
        <p:grpSpPr>
          <a:xfrm>
            <a:off x="3357555" y="2097180"/>
            <a:ext cx="1162050" cy="1442937"/>
            <a:chOff x="3357554" y="2097180"/>
            <a:chExt cx="1162050" cy="1442937"/>
          </a:xfrm>
        </p:grpSpPr>
        <p:sp>
          <p:nvSpPr>
            <p:cNvPr id="39" name="AutoShape 15"/>
            <p:cNvSpPr>
              <a:spLocks noChangeShapeType="1"/>
            </p:cNvSpPr>
            <p:nvPr/>
          </p:nvSpPr>
          <p:spPr bwMode="auto">
            <a:xfrm>
              <a:off x="3357554" y="3054588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0" name="AutoShape 14"/>
            <p:cNvSpPr>
              <a:spLocks noChangeShapeType="1"/>
            </p:cNvSpPr>
            <p:nvPr/>
          </p:nvSpPr>
          <p:spPr bwMode="auto">
            <a:xfrm flipV="1">
              <a:off x="3706804" y="2359615"/>
              <a:ext cx="0" cy="1180502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1" name="Полилиния 40"/>
            <p:cNvSpPr/>
            <p:nvPr/>
          </p:nvSpPr>
          <p:spPr bwMode="auto">
            <a:xfrm rot="17645611" flipH="1">
              <a:off x="3450417" y="2219091"/>
              <a:ext cx="913748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42" name="Группа 41"/>
          <p:cNvGrpSpPr/>
          <p:nvPr/>
        </p:nvGrpSpPr>
        <p:grpSpPr>
          <a:xfrm>
            <a:off x="4646228" y="2143116"/>
            <a:ext cx="1230699" cy="1618576"/>
            <a:chOff x="4646227" y="2143116"/>
            <a:chExt cx="1230699" cy="1618576"/>
          </a:xfrm>
        </p:grpSpPr>
        <p:sp>
          <p:nvSpPr>
            <p:cNvPr id="43" name="AutoShape 11"/>
            <p:cNvSpPr>
              <a:spLocks noChangeShapeType="1"/>
            </p:cNvSpPr>
            <p:nvPr/>
          </p:nvSpPr>
          <p:spPr bwMode="auto">
            <a:xfrm>
              <a:off x="4714876" y="2838139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4" name="AutoShape 10"/>
            <p:cNvSpPr>
              <a:spLocks noChangeShapeType="1"/>
            </p:cNvSpPr>
            <p:nvPr/>
          </p:nvSpPr>
          <p:spPr bwMode="auto">
            <a:xfrm flipV="1">
              <a:off x="5295901" y="2143116"/>
              <a:ext cx="0" cy="1180588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5" name="Полилиния 44"/>
            <p:cNvSpPr/>
            <p:nvPr/>
          </p:nvSpPr>
          <p:spPr bwMode="auto">
            <a:xfrm rot="6785960" flipH="1">
              <a:off x="4541452" y="2986992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46" name="Группа 45"/>
          <p:cNvGrpSpPr/>
          <p:nvPr/>
        </p:nvGrpSpPr>
        <p:grpSpPr>
          <a:xfrm>
            <a:off x="6143637" y="2241547"/>
            <a:ext cx="1162050" cy="1493832"/>
            <a:chOff x="6143636" y="2241547"/>
            <a:chExt cx="1162050" cy="1493832"/>
          </a:xfrm>
        </p:grpSpPr>
        <p:sp>
          <p:nvSpPr>
            <p:cNvPr id="47" name="AutoShape 7"/>
            <p:cNvSpPr>
              <a:spLocks noChangeShapeType="1"/>
            </p:cNvSpPr>
            <p:nvPr/>
          </p:nvSpPr>
          <p:spPr bwMode="auto">
            <a:xfrm>
              <a:off x="6143636" y="3249711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8" name="AutoShape 6"/>
            <p:cNvSpPr>
              <a:spLocks noChangeShapeType="1"/>
            </p:cNvSpPr>
            <p:nvPr/>
          </p:nvSpPr>
          <p:spPr bwMode="auto">
            <a:xfrm flipV="1">
              <a:off x="6492886" y="2554538"/>
              <a:ext cx="0" cy="1180841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9" name="Полилиния 48"/>
            <p:cNvSpPr/>
            <p:nvPr/>
          </p:nvSpPr>
          <p:spPr bwMode="auto">
            <a:xfrm rot="17645611" flipH="1">
              <a:off x="6403507" y="2346322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50" name="Группа 49"/>
          <p:cNvGrpSpPr/>
          <p:nvPr/>
        </p:nvGrpSpPr>
        <p:grpSpPr>
          <a:xfrm>
            <a:off x="7500959" y="2428868"/>
            <a:ext cx="1162050" cy="1335250"/>
            <a:chOff x="7500958" y="2428868"/>
            <a:chExt cx="1162050" cy="1335250"/>
          </a:xfrm>
        </p:grpSpPr>
        <p:sp>
          <p:nvSpPr>
            <p:cNvPr id="51" name="AutoShape 3"/>
            <p:cNvSpPr>
              <a:spLocks noChangeShapeType="1"/>
            </p:cNvSpPr>
            <p:nvPr/>
          </p:nvSpPr>
          <p:spPr bwMode="auto">
            <a:xfrm>
              <a:off x="7500958" y="2771940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2" name="AutoShape 2"/>
            <p:cNvSpPr>
              <a:spLocks noChangeShapeType="1"/>
            </p:cNvSpPr>
            <p:nvPr/>
          </p:nvSpPr>
          <p:spPr bwMode="auto">
            <a:xfrm flipV="1">
              <a:off x="8372813" y="2428868"/>
              <a:ext cx="0" cy="1181691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3" name="Полилиния 52"/>
            <p:cNvSpPr/>
            <p:nvPr/>
          </p:nvSpPr>
          <p:spPr bwMode="auto">
            <a:xfrm rot="6849810" flipH="1">
              <a:off x="7546836" y="2989418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</p:spTree>
  </p:cSld>
  <p:clrMapOvr>
    <a:masterClrMapping/>
  </p:clrMapOvr>
  <p:transition spd="slow" advTm="120000">
    <p:wheel spokes="8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27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Повторение: квадратичная функция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1643050"/>
            <a:ext cx="8229600" cy="4829175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ru-RU" sz="2200" dirty="0" smtClean="0">
                <a:solidFill>
                  <a:srgbClr val="000000"/>
                </a:solidFill>
              </a:rPr>
              <a:t>Квадратичная функция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solidFill>
                  <a:srgbClr val="000000"/>
                </a:solidFill>
              </a:rPr>
              <a:t> </a:t>
            </a:r>
            <a:r>
              <a:rPr lang="ru-RU" sz="2200" b="1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   у = ах</a:t>
            </a:r>
            <a:r>
              <a:rPr lang="ru-RU" sz="2200" b="1" baseline="30000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2200" b="1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+ </a:t>
            </a:r>
            <a:r>
              <a:rPr lang="en-US" sz="2200" b="1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b</a:t>
            </a:r>
            <a:r>
              <a:rPr lang="ru-RU" sz="2200" b="1" dirty="0" err="1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х</a:t>
            </a:r>
            <a:r>
              <a:rPr lang="ru-RU" sz="2200" b="1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+ с</a:t>
            </a:r>
          </a:p>
          <a:p>
            <a:pPr>
              <a:lnSpc>
                <a:spcPct val="80000"/>
              </a:lnSpc>
            </a:pPr>
            <a:r>
              <a:rPr lang="ru-RU" sz="2200" dirty="0" smtClean="0">
                <a:solidFill>
                  <a:srgbClr val="000000"/>
                </a:solidFill>
              </a:rPr>
              <a:t>График  - парабола </a:t>
            </a:r>
          </a:p>
          <a:p>
            <a:pPr>
              <a:lnSpc>
                <a:spcPct val="80000"/>
              </a:lnSpc>
            </a:pPr>
            <a:r>
              <a:rPr lang="ru-RU" sz="2200" dirty="0" smtClean="0">
                <a:solidFill>
                  <a:srgbClr val="000000"/>
                </a:solidFill>
              </a:rPr>
              <a:t>а&gt;0                         а&lt;0</a:t>
            </a:r>
          </a:p>
          <a:p>
            <a:pPr>
              <a:lnSpc>
                <a:spcPct val="80000"/>
              </a:lnSpc>
            </a:pPr>
            <a:endParaRPr lang="ru-RU" sz="2200" dirty="0" smtClean="0">
              <a:solidFill>
                <a:srgbClr val="000000"/>
              </a:solidFill>
            </a:endParaRPr>
          </a:p>
          <a:p>
            <a:pPr>
              <a:lnSpc>
                <a:spcPct val="80000"/>
              </a:lnSpc>
            </a:pPr>
            <a:endParaRPr lang="ru-RU" sz="2200" dirty="0" smtClean="0">
              <a:solidFill>
                <a:srgbClr val="000000"/>
              </a:solidFill>
            </a:endParaRPr>
          </a:p>
          <a:p>
            <a:pPr>
              <a:lnSpc>
                <a:spcPct val="80000"/>
              </a:lnSpc>
            </a:pPr>
            <a:endParaRPr lang="ru-RU" sz="2200" dirty="0" smtClean="0">
              <a:solidFill>
                <a:srgbClr val="000000"/>
              </a:solidFill>
            </a:endParaRPr>
          </a:p>
          <a:p>
            <a:pPr>
              <a:lnSpc>
                <a:spcPct val="80000"/>
              </a:lnSpc>
            </a:pPr>
            <a:r>
              <a:rPr lang="ru-RU" sz="2200" dirty="0" smtClean="0">
                <a:solidFill>
                  <a:srgbClr val="000000"/>
                </a:solidFill>
              </a:rPr>
              <a:t>Точки пересечения с осью ОХ:</a:t>
            </a:r>
          </a:p>
          <a:p>
            <a:pPr>
              <a:lnSpc>
                <a:spcPct val="80000"/>
              </a:lnSpc>
            </a:pPr>
            <a:endParaRPr lang="ru-RU" sz="2200" dirty="0" smtClean="0">
              <a:solidFill>
                <a:srgbClr val="000000"/>
              </a:solidFill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solidFill>
                  <a:srgbClr val="000000"/>
                </a:solidFill>
              </a:rPr>
              <a:t>                                                   </a:t>
            </a:r>
          </a:p>
          <a:p>
            <a:pPr>
              <a:lnSpc>
                <a:spcPct val="80000"/>
              </a:lnSpc>
            </a:pPr>
            <a:endParaRPr lang="ru-RU" sz="2200" dirty="0" smtClean="0">
              <a:solidFill>
                <a:srgbClr val="000000"/>
              </a:solidFill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solidFill>
                  <a:srgbClr val="000000"/>
                </a:solidFill>
              </a:rPr>
              <a:t>                     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solidFill>
                  <a:srgbClr val="000000"/>
                </a:solidFill>
              </a:rPr>
              <a:t>               Д &gt; 0                                  Д = 0                         Д &lt; 0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solidFill>
                  <a:srgbClr val="000000"/>
                </a:solidFill>
              </a:rPr>
              <a:t>     </a:t>
            </a:r>
          </a:p>
        </p:txBody>
      </p:sp>
      <p:grpSp>
        <p:nvGrpSpPr>
          <p:cNvPr id="15363" name="Группа 33"/>
          <p:cNvGrpSpPr>
            <a:grpSpLocks/>
          </p:cNvGrpSpPr>
          <p:nvPr/>
        </p:nvGrpSpPr>
        <p:grpSpPr bwMode="auto">
          <a:xfrm>
            <a:off x="3214688" y="2428875"/>
            <a:ext cx="1162050" cy="1181100"/>
            <a:chOff x="3214678" y="2428868"/>
            <a:chExt cx="1162050" cy="1181100"/>
          </a:xfrm>
        </p:grpSpPr>
        <p:cxnSp>
          <p:nvCxnSpPr>
            <p:cNvPr id="15380" name="AutoShape 19"/>
            <p:cNvCxnSpPr>
              <a:cxnSpLocks noChangeShapeType="1"/>
            </p:cNvCxnSpPr>
            <p:nvPr/>
          </p:nvCxnSpPr>
          <p:spPr bwMode="auto">
            <a:xfrm>
              <a:off x="3214678" y="3124193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5381" name="AutoShape 18"/>
            <p:cNvCxnSpPr>
              <a:cxnSpLocks noChangeShapeType="1"/>
            </p:cNvCxnSpPr>
            <p:nvPr/>
          </p:nvCxnSpPr>
          <p:spPr bwMode="auto">
            <a:xfrm flipV="1">
              <a:off x="3563928" y="2428868"/>
              <a:ext cx="0" cy="118110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32" name="Полилиния 31"/>
            <p:cNvSpPr/>
            <p:nvPr/>
          </p:nvSpPr>
          <p:spPr>
            <a:xfrm rot="3954389" flipH="1" flipV="1">
              <a:off x="3260715" y="2774943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5364" name="Группа 34"/>
          <p:cNvGrpSpPr>
            <a:grpSpLocks/>
          </p:cNvGrpSpPr>
          <p:nvPr/>
        </p:nvGrpSpPr>
        <p:grpSpPr bwMode="auto">
          <a:xfrm>
            <a:off x="1187450" y="2565400"/>
            <a:ext cx="1162050" cy="1181100"/>
            <a:chOff x="1214414" y="2571744"/>
            <a:chExt cx="1162050" cy="1181100"/>
          </a:xfrm>
        </p:grpSpPr>
        <p:cxnSp>
          <p:nvCxnSpPr>
            <p:cNvPr id="15377" name="AutoShape 23"/>
            <p:cNvCxnSpPr>
              <a:cxnSpLocks noChangeShapeType="1"/>
            </p:cNvCxnSpPr>
            <p:nvPr/>
          </p:nvCxnSpPr>
          <p:spPr bwMode="auto">
            <a:xfrm>
              <a:off x="1214414" y="3266948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5378" name="AutoShape 22"/>
            <p:cNvCxnSpPr>
              <a:cxnSpLocks noChangeShapeType="1"/>
            </p:cNvCxnSpPr>
            <p:nvPr/>
          </p:nvCxnSpPr>
          <p:spPr bwMode="auto">
            <a:xfrm flipV="1">
              <a:off x="1563742" y="2571744"/>
              <a:ext cx="0" cy="118110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33" name="Полилиния 32"/>
            <p:cNvSpPr/>
            <p:nvPr/>
          </p:nvSpPr>
          <p:spPr>
            <a:xfrm rot="17645611" flipH="1">
              <a:off x="1189014" y="2703507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5365" name="Группа 36"/>
          <p:cNvGrpSpPr>
            <a:grpSpLocks/>
          </p:cNvGrpSpPr>
          <p:nvPr/>
        </p:nvGrpSpPr>
        <p:grpSpPr bwMode="auto">
          <a:xfrm>
            <a:off x="1143000" y="4286250"/>
            <a:ext cx="1162050" cy="1181100"/>
            <a:chOff x="1142976" y="4286256"/>
            <a:chExt cx="1162050" cy="1181100"/>
          </a:xfrm>
        </p:grpSpPr>
        <p:cxnSp>
          <p:nvCxnSpPr>
            <p:cNvPr id="15374" name="AutoShape 23"/>
            <p:cNvCxnSpPr>
              <a:cxnSpLocks noChangeShapeType="1"/>
            </p:cNvCxnSpPr>
            <p:nvPr/>
          </p:nvCxnSpPr>
          <p:spPr bwMode="auto">
            <a:xfrm>
              <a:off x="1142976" y="4981460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5375" name="AutoShape 22"/>
            <p:cNvCxnSpPr>
              <a:cxnSpLocks noChangeShapeType="1"/>
            </p:cNvCxnSpPr>
            <p:nvPr/>
          </p:nvCxnSpPr>
          <p:spPr bwMode="auto">
            <a:xfrm flipV="1">
              <a:off x="1492304" y="4286256"/>
              <a:ext cx="0" cy="118110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36" name="Полилиния 35"/>
            <p:cNvSpPr/>
            <p:nvPr/>
          </p:nvSpPr>
          <p:spPr>
            <a:xfrm rot="17645611" flipH="1">
              <a:off x="1046139" y="4560894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5366" name="Группа 38"/>
          <p:cNvGrpSpPr>
            <a:grpSpLocks/>
          </p:cNvGrpSpPr>
          <p:nvPr/>
        </p:nvGrpSpPr>
        <p:grpSpPr bwMode="auto">
          <a:xfrm>
            <a:off x="3436938" y="4214813"/>
            <a:ext cx="1296987" cy="1620837"/>
            <a:chOff x="3436392" y="4214818"/>
            <a:chExt cx="1297526" cy="1620676"/>
          </a:xfrm>
        </p:grpSpPr>
        <p:cxnSp>
          <p:nvCxnSpPr>
            <p:cNvPr id="15371" name="AutoShape 11"/>
            <p:cNvCxnSpPr>
              <a:cxnSpLocks noChangeShapeType="1"/>
            </p:cNvCxnSpPr>
            <p:nvPr/>
          </p:nvCxnSpPr>
          <p:spPr bwMode="auto">
            <a:xfrm>
              <a:off x="3571868" y="4909841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5372" name="AutoShape 10"/>
            <p:cNvCxnSpPr>
              <a:cxnSpLocks noChangeShapeType="1"/>
            </p:cNvCxnSpPr>
            <p:nvPr/>
          </p:nvCxnSpPr>
          <p:spPr bwMode="auto">
            <a:xfrm flipV="1">
              <a:off x="4152893" y="4214818"/>
              <a:ext cx="0" cy="1180588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38" name="Полилиния 37"/>
            <p:cNvSpPr/>
            <p:nvPr/>
          </p:nvSpPr>
          <p:spPr>
            <a:xfrm rot="3954389" flipH="1" flipV="1">
              <a:off x="3331800" y="5060698"/>
              <a:ext cx="879388" cy="670203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5367" name="Группа 40"/>
          <p:cNvGrpSpPr>
            <a:grpSpLocks/>
          </p:cNvGrpSpPr>
          <p:nvPr/>
        </p:nvGrpSpPr>
        <p:grpSpPr bwMode="auto">
          <a:xfrm>
            <a:off x="6143625" y="4027488"/>
            <a:ext cx="1162050" cy="1493837"/>
            <a:chOff x="6143636" y="4027554"/>
            <a:chExt cx="1162050" cy="1493775"/>
          </a:xfrm>
        </p:grpSpPr>
        <p:cxnSp>
          <p:nvCxnSpPr>
            <p:cNvPr id="15368" name="AutoShape 7"/>
            <p:cNvCxnSpPr>
              <a:cxnSpLocks noChangeShapeType="1"/>
            </p:cNvCxnSpPr>
            <p:nvPr/>
          </p:nvCxnSpPr>
          <p:spPr bwMode="auto">
            <a:xfrm>
              <a:off x="6143636" y="5035661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5369" name="AutoShape 6"/>
            <p:cNvCxnSpPr>
              <a:cxnSpLocks noChangeShapeType="1"/>
            </p:cNvCxnSpPr>
            <p:nvPr/>
          </p:nvCxnSpPr>
          <p:spPr bwMode="auto">
            <a:xfrm flipV="1">
              <a:off x="6492886" y="4340488"/>
              <a:ext cx="0" cy="1180841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40" name="Полилиния 39"/>
            <p:cNvSpPr/>
            <p:nvPr/>
          </p:nvSpPr>
          <p:spPr>
            <a:xfrm rot="17645611" flipH="1">
              <a:off x="6404004" y="4132311"/>
              <a:ext cx="879438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</p:spTree>
  </p:cSld>
  <p:clrMapOvr>
    <a:masterClrMapping/>
  </p:clrMapOvr>
  <p:transition spd="slow" advClick="0" advTm="300000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2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3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3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13" dur="3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5000"/>
                            </p:stCondLst>
                            <p:childTnLst>
                              <p:par>
                                <p:cTn id="15" presetID="2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3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3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19" dur="3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8000"/>
                            </p:stCondLst>
                            <p:childTnLst>
                              <p:par>
                                <p:cTn id="21" presetID="2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3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3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5" dur="3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11000"/>
                            </p:stCondLst>
                            <p:childTnLst>
                              <p:par>
                                <p:cTn id="27" presetID="2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3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3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31" dur="3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2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30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30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2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3000" fill="hold"/>
                                        <p:tgtEl>
                                          <p:spTgt spid="153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3000" fill="hold"/>
                                        <p:tgtEl>
                                          <p:spTgt spid="153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14000"/>
                            </p:stCondLst>
                            <p:childTnLst>
                              <p:par>
                                <p:cTn id="41" presetID="2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3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3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45" dur="3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17000"/>
                            </p:stCondLst>
                            <p:childTnLst>
                              <p:par>
                                <p:cTn id="47" presetID="2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3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3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51" dur="30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" presetClass="entr" presetSubtype="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3000" fill="hold"/>
                                        <p:tgtEl>
                                          <p:spTgt spid="153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3000" fill="hold"/>
                                        <p:tgtEl>
                                          <p:spTgt spid="153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3000" fill="hold"/>
                                        <p:tgtEl>
                                          <p:spTgt spid="153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3000" fill="hold"/>
                                        <p:tgtEl>
                                          <p:spTgt spid="153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2" presetClass="entr" presetSubtype="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2" dur="3000" fill="hold"/>
                                        <p:tgtEl>
                                          <p:spTgt spid="153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3" dur="3000" fill="hold"/>
                                        <p:tgtEl>
                                          <p:spTgt spid="153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sz="2200" b="1" dirty="0" smtClean="0"/>
              <a:t/>
            </a:r>
            <a:br>
              <a:rPr lang="ru-RU" sz="2200" b="1" dirty="0" smtClean="0"/>
            </a:br>
            <a:r>
              <a:rPr lang="ru-RU" sz="2200" b="1" dirty="0" smtClean="0"/>
              <a:t/>
            </a:r>
            <a:br>
              <a:rPr lang="ru-RU" sz="2200" b="1" dirty="0" smtClean="0"/>
            </a:br>
            <a:r>
              <a:rPr lang="ru-RU" sz="2200" b="1" dirty="0" smtClean="0"/>
              <a:t/>
            </a:r>
            <a:br>
              <a:rPr lang="ru-RU" sz="2200" b="1" dirty="0" smtClean="0"/>
            </a:br>
            <a:r>
              <a:rPr lang="ru-RU" sz="2200" b="1" dirty="0" smtClean="0"/>
              <a:t/>
            </a:r>
            <a:br>
              <a:rPr lang="ru-RU" sz="2200" b="1" dirty="0" smtClean="0"/>
            </a:br>
            <a:r>
              <a:rPr lang="ru-RU" sz="2200" b="1" dirty="0" smtClean="0"/>
              <a:t>Задание №1. Определите  знак коэффициента а и дискриминанта Д.</a:t>
            </a:r>
            <a:br>
              <a:rPr lang="ru-RU" sz="2200" b="1" dirty="0" smtClean="0"/>
            </a:br>
            <a:r>
              <a:rPr lang="ru-RU" sz="2200" b="1" dirty="0" smtClean="0"/>
              <a:t>Задание №2. Выделите цветом участок графика, соответствующий заданному неравенству.</a:t>
            </a:r>
            <a:r>
              <a:rPr lang="ru-RU" sz="2200" dirty="0" smtClean="0"/>
              <a:t/>
            </a:r>
            <a:br>
              <a:rPr lang="ru-RU" sz="2200" dirty="0" smtClean="0"/>
            </a:b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214282" y="2309848"/>
          <a:ext cx="8429686" cy="3736605"/>
        </p:xfrm>
        <a:graphic>
          <a:graphicData uri="http://schemas.openxmlformats.org/drawingml/2006/table">
            <a:tbl>
              <a:tblPr>
                <a:tableStyleId>{35758FB7-9AC5-4552-8A53-C91805E547FA}</a:tableStyleId>
              </a:tblPr>
              <a:tblGrid>
                <a:gridCol w="1464291"/>
                <a:gridCol w="1392853"/>
                <a:gridCol w="1392853"/>
                <a:gridCol w="1392853"/>
                <a:gridCol w="1393418"/>
                <a:gridCol w="1393418"/>
              </a:tblGrid>
              <a:tr h="1812739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</a:t>
                      </a: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</a:t>
                      </a: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  </a:t>
                      </a: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</a:t>
                      </a: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</a:t>
                      </a: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</a:t>
                      </a: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</a:tr>
              <a:tr h="274816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Задание №1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58803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……0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Д……0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а……0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Д……0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а……0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Д……0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а……0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Д……0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а……0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Д……0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а……0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Д……0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</a:tr>
              <a:tr h="279909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Задание №2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46657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У &lt; </a:t>
                      </a: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0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У &gt; 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У ≤ 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>
                          <a:solidFill>
                            <a:schemeClr val="tx1"/>
                          </a:solidFill>
                        </a:rPr>
                        <a:t>У &lt; 0</a:t>
                      </a:r>
                      <a:endParaRPr lang="ru-RU" sz="1400" b="1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>
                          <a:solidFill>
                            <a:schemeClr val="tx1"/>
                          </a:solidFill>
                        </a:rPr>
                        <a:t>У &gt; 0</a:t>
                      </a:r>
                      <a:endParaRPr lang="ru-RU" sz="1400" b="1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У ≥ 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</a:tr>
            </a:tbl>
          </a:graphicData>
        </a:graphic>
      </p:graphicFrame>
      <p:grpSp>
        <p:nvGrpSpPr>
          <p:cNvPr id="17411" name="Группа 35"/>
          <p:cNvGrpSpPr>
            <a:grpSpLocks/>
          </p:cNvGrpSpPr>
          <p:nvPr/>
        </p:nvGrpSpPr>
        <p:grpSpPr bwMode="auto">
          <a:xfrm>
            <a:off x="1714500" y="2500313"/>
            <a:ext cx="1162050" cy="1192212"/>
            <a:chOff x="1714480" y="2500306"/>
            <a:chExt cx="1162050" cy="1192048"/>
          </a:xfrm>
        </p:grpSpPr>
        <p:cxnSp>
          <p:nvCxnSpPr>
            <p:cNvPr id="17432" name="AutoShape 19"/>
            <p:cNvCxnSpPr>
              <a:cxnSpLocks noChangeShapeType="1"/>
            </p:cNvCxnSpPr>
            <p:nvPr/>
          </p:nvCxnSpPr>
          <p:spPr bwMode="auto">
            <a:xfrm>
              <a:off x="1714480" y="3195631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7433" name="AutoShape 18"/>
            <p:cNvCxnSpPr>
              <a:cxnSpLocks noChangeShapeType="1"/>
            </p:cNvCxnSpPr>
            <p:nvPr/>
          </p:nvCxnSpPr>
          <p:spPr bwMode="auto">
            <a:xfrm flipV="1">
              <a:off x="2063730" y="2500306"/>
              <a:ext cx="0" cy="118110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29" name="Полилиния 28"/>
            <p:cNvSpPr/>
            <p:nvPr/>
          </p:nvSpPr>
          <p:spPr>
            <a:xfrm rot="3954389" flipH="1" flipV="1">
              <a:off x="1903453" y="2917714"/>
              <a:ext cx="879354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7412" name="Группа 37"/>
          <p:cNvGrpSpPr>
            <a:grpSpLocks/>
          </p:cNvGrpSpPr>
          <p:nvPr/>
        </p:nvGrpSpPr>
        <p:grpSpPr bwMode="auto">
          <a:xfrm>
            <a:off x="4508500" y="2500313"/>
            <a:ext cx="1296988" cy="1620837"/>
            <a:chOff x="4507961" y="2500306"/>
            <a:chExt cx="1297527" cy="1620676"/>
          </a:xfrm>
        </p:grpSpPr>
        <p:cxnSp>
          <p:nvCxnSpPr>
            <p:cNvPr id="17429" name="AutoShape 11"/>
            <p:cNvCxnSpPr>
              <a:cxnSpLocks noChangeShapeType="1"/>
            </p:cNvCxnSpPr>
            <p:nvPr/>
          </p:nvCxnSpPr>
          <p:spPr bwMode="auto">
            <a:xfrm>
              <a:off x="4643438" y="3195329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7430" name="AutoShape 10"/>
            <p:cNvCxnSpPr>
              <a:cxnSpLocks noChangeShapeType="1"/>
            </p:cNvCxnSpPr>
            <p:nvPr/>
          </p:nvCxnSpPr>
          <p:spPr bwMode="auto">
            <a:xfrm flipV="1">
              <a:off x="5224463" y="2500306"/>
              <a:ext cx="0" cy="1180588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30" name="Полилиния 29"/>
            <p:cNvSpPr/>
            <p:nvPr/>
          </p:nvSpPr>
          <p:spPr>
            <a:xfrm rot="3954389" flipH="1" flipV="1">
              <a:off x="4403369" y="3346186"/>
              <a:ext cx="879388" cy="670203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7413" name="Группа 39"/>
          <p:cNvGrpSpPr>
            <a:grpSpLocks/>
          </p:cNvGrpSpPr>
          <p:nvPr/>
        </p:nvGrpSpPr>
        <p:grpSpPr bwMode="auto">
          <a:xfrm>
            <a:off x="7358063" y="2643188"/>
            <a:ext cx="1162050" cy="1335087"/>
            <a:chOff x="7358082" y="2643182"/>
            <a:chExt cx="1162050" cy="1334924"/>
          </a:xfrm>
        </p:grpSpPr>
        <p:cxnSp>
          <p:nvCxnSpPr>
            <p:cNvPr id="17426" name="AutoShape 3"/>
            <p:cNvCxnSpPr>
              <a:cxnSpLocks noChangeShapeType="1"/>
            </p:cNvCxnSpPr>
            <p:nvPr/>
          </p:nvCxnSpPr>
          <p:spPr bwMode="auto">
            <a:xfrm>
              <a:off x="7358082" y="2986254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7427" name="AutoShape 2"/>
            <p:cNvCxnSpPr>
              <a:cxnSpLocks noChangeShapeType="1"/>
            </p:cNvCxnSpPr>
            <p:nvPr/>
          </p:nvCxnSpPr>
          <p:spPr bwMode="auto">
            <a:xfrm flipV="1">
              <a:off x="8229937" y="2643182"/>
              <a:ext cx="0" cy="1181691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31" name="Полилиния 30"/>
            <p:cNvSpPr/>
            <p:nvPr/>
          </p:nvSpPr>
          <p:spPr>
            <a:xfrm rot="3954389" flipH="1" flipV="1">
              <a:off x="7332736" y="3203460"/>
              <a:ext cx="879368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7414" name="Группа 34"/>
          <p:cNvGrpSpPr>
            <a:grpSpLocks/>
          </p:cNvGrpSpPr>
          <p:nvPr/>
        </p:nvGrpSpPr>
        <p:grpSpPr bwMode="auto">
          <a:xfrm>
            <a:off x="428625" y="2500313"/>
            <a:ext cx="1162050" cy="1181100"/>
            <a:chOff x="428596" y="2500306"/>
            <a:chExt cx="1162050" cy="1181100"/>
          </a:xfrm>
        </p:grpSpPr>
        <p:cxnSp>
          <p:nvCxnSpPr>
            <p:cNvPr id="17423" name="AutoShape 23"/>
            <p:cNvCxnSpPr>
              <a:cxnSpLocks noChangeShapeType="1"/>
            </p:cNvCxnSpPr>
            <p:nvPr/>
          </p:nvCxnSpPr>
          <p:spPr bwMode="auto">
            <a:xfrm>
              <a:off x="428596" y="3195510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7424" name="AutoShape 22"/>
            <p:cNvCxnSpPr>
              <a:cxnSpLocks noChangeShapeType="1"/>
            </p:cNvCxnSpPr>
            <p:nvPr/>
          </p:nvCxnSpPr>
          <p:spPr bwMode="auto">
            <a:xfrm flipV="1">
              <a:off x="777924" y="2500306"/>
              <a:ext cx="0" cy="118110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32" name="Полилиния 31"/>
            <p:cNvSpPr/>
            <p:nvPr/>
          </p:nvSpPr>
          <p:spPr>
            <a:xfrm rot="17645611" flipH="1">
              <a:off x="403196" y="2774943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7415" name="Группа 38"/>
          <p:cNvGrpSpPr>
            <a:grpSpLocks/>
          </p:cNvGrpSpPr>
          <p:nvPr/>
        </p:nvGrpSpPr>
        <p:grpSpPr bwMode="auto">
          <a:xfrm>
            <a:off x="5929313" y="2241550"/>
            <a:ext cx="1162050" cy="1565275"/>
            <a:chOff x="5929322" y="2241604"/>
            <a:chExt cx="1162050" cy="1565213"/>
          </a:xfrm>
        </p:grpSpPr>
        <p:cxnSp>
          <p:nvCxnSpPr>
            <p:cNvPr id="17420" name="AutoShape 7"/>
            <p:cNvCxnSpPr>
              <a:cxnSpLocks noChangeShapeType="1"/>
            </p:cNvCxnSpPr>
            <p:nvPr/>
          </p:nvCxnSpPr>
          <p:spPr bwMode="auto">
            <a:xfrm>
              <a:off x="5929322" y="3321149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7421" name="AutoShape 6"/>
            <p:cNvCxnSpPr>
              <a:cxnSpLocks noChangeShapeType="1"/>
            </p:cNvCxnSpPr>
            <p:nvPr/>
          </p:nvCxnSpPr>
          <p:spPr bwMode="auto">
            <a:xfrm flipV="1">
              <a:off x="6278572" y="2625976"/>
              <a:ext cx="0" cy="1180841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34" name="Полилиния 33"/>
            <p:cNvSpPr/>
            <p:nvPr/>
          </p:nvSpPr>
          <p:spPr>
            <a:xfrm rot="17645611" flipH="1">
              <a:off x="6118251" y="2346362"/>
              <a:ext cx="879440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7416" name="Группа 44"/>
          <p:cNvGrpSpPr>
            <a:grpSpLocks/>
          </p:cNvGrpSpPr>
          <p:nvPr/>
        </p:nvGrpSpPr>
        <p:grpSpPr bwMode="auto">
          <a:xfrm>
            <a:off x="3136900" y="2317750"/>
            <a:ext cx="1162050" cy="1436688"/>
            <a:chOff x="3136312" y="2318374"/>
            <a:chExt cx="1162050" cy="1436057"/>
          </a:xfrm>
        </p:grpSpPr>
        <p:cxnSp>
          <p:nvCxnSpPr>
            <p:cNvPr id="17417" name="AutoShape 15"/>
            <p:cNvCxnSpPr>
              <a:cxnSpLocks noChangeShapeType="1"/>
            </p:cNvCxnSpPr>
            <p:nvPr/>
          </p:nvCxnSpPr>
          <p:spPr bwMode="auto">
            <a:xfrm>
              <a:off x="3136312" y="3268902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7418" name="AutoShape 14"/>
            <p:cNvCxnSpPr>
              <a:cxnSpLocks noChangeShapeType="1"/>
            </p:cNvCxnSpPr>
            <p:nvPr/>
          </p:nvCxnSpPr>
          <p:spPr bwMode="auto">
            <a:xfrm flipV="1">
              <a:off x="3485562" y="2573929"/>
              <a:ext cx="0" cy="1180502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48" name="Полилиния 47"/>
            <p:cNvSpPr/>
            <p:nvPr/>
          </p:nvSpPr>
          <p:spPr>
            <a:xfrm rot="17645611" flipH="1">
              <a:off x="3246843" y="2422156"/>
              <a:ext cx="910825" cy="703262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</p:spTree>
  </p:cSld>
  <p:clrMapOvr>
    <a:masterClrMapping/>
  </p:clrMapOvr>
  <p:transition spd="slow" advClick="0" advTm="240000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7" dur="1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8" dur="600" decel="50000" autoRev="1" fill="hold">
                                          <p:stCondLst>
                                            <p:cond delay="1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9" dur="600" decel="100000" autoRev="1" fill="hold">
                                          <p:stCondLst>
                                            <p:cond delay="1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10" dur="600" decel="100000" autoRev="1" fill="hold">
                                          <p:stCondLst>
                                            <p:cond delay="1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sz="3600" dirty="0" smtClean="0"/>
              <a:t>Ответы к заданию №1</a:t>
            </a:r>
            <a:endParaRPr lang="ru-RU" sz="3600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214282" y="2309848"/>
          <a:ext cx="8429686" cy="2720604"/>
        </p:xfrm>
        <a:graphic>
          <a:graphicData uri="http://schemas.openxmlformats.org/drawingml/2006/table">
            <a:tbl>
              <a:tblPr>
                <a:tableStyleId>{35758FB7-9AC5-4552-8A53-C91805E547FA}</a:tableStyleId>
              </a:tblPr>
              <a:tblGrid>
                <a:gridCol w="1464291"/>
                <a:gridCol w="1392853"/>
                <a:gridCol w="1392853"/>
                <a:gridCol w="1392853"/>
                <a:gridCol w="1393418"/>
                <a:gridCol w="1393418"/>
              </a:tblGrid>
              <a:tr h="1812739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</a:t>
                      </a: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900" dirty="0" smtClean="0"/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</a:t>
                      </a: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  </a:t>
                      </a: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</a:t>
                      </a: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</a:t>
                      </a: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900" dirty="0"/>
                        <a:t> </a:t>
                      </a:r>
                      <a:endParaRPr lang="ru-RU" sz="7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</a:tr>
              <a:tr h="274816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</a:rPr>
                        <a:t>Задание №1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58803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а&gt;0</a:t>
                      </a: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Д&gt;0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а&lt;0</a:t>
                      </a: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Д&gt;0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а&gt;0</a:t>
                      </a: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Д=0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а&lt;0</a:t>
                      </a: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Д=0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а&gt;0</a:t>
                      </a: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Д&lt;0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а&lt;0</a:t>
                      </a: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</a:rPr>
                        <a:t>Д&lt;0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526" marR="44526" marT="0" marB="0"/>
                </a:tc>
              </a:tr>
            </a:tbl>
          </a:graphicData>
        </a:graphic>
      </p:graphicFrame>
      <p:grpSp>
        <p:nvGrpSpPr>
          <p:cNvPr id="28" name="Группа 27"/>
          <p:cNvGrpSpPr/>
          <p:nvPr/>
        </p:nvGrpSpPr>
        <p:grpSpPr>
          <a:xfrm>
            <a:off x="428625" y="2500313"/>
            <a:ext cx="1162050" cy="1181100"/>
            <a:chOff x="428625" y="2500313"/>
            <a:chExt cx="1162050" cy="1181100"/>
          </a:xfrm>
        </p:grpSpPr>
        <p:cxnSp>
          <p:nvCxnSpPr>
            <p:cNvPr id="18456" name="AutoShape 23"/>
            <p:cNvCxnSpPr>
              <a:cxnSpLocks noChangeShapeType="1"/>
            </p:cNvCxnSpPr>
            <p:nvPr/>
          </p:nvCxnSpPr>
          <p:spPr bwMode="auto">
            <a:xfrm>
              <a:off x="428625" y="3195517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8457" name="AutoShape 22"/>
            <p:cNvCxnSpPr>
              <a:cxnSpLocks noChangeShapeType="1"/>
            </p:cNvCxnSpPr>
            <p:nvPr/>
          </p:nvCxnSpPr>
          <p:spPr bwMode="auto">
            <a:xfrm flipV="1">
              <a:off x="777953" y="2500313"/>
              <a:ext cx="0" cy="118110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31" name="Полилиния 30"/>
            <p:cNvSpPr/>
            <p:nvPr/>
          </p:nvSpPr>
          <p:spPr bwMode="auto">
            <a:xfrm rot="17645611" flipH="1">
              <a:off x="403225" y="2774950"/>
              <a:ext cx="879475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8436" name="Группа 31"/>
          <p:cNvGrpSpPr>
            <a:grpSpLocks/>
          </p:cNvGrpSpPr>
          <p:nvPr/>
        </p:nvGrpSpPr>
        <p:grpSpPr bwMode="auto">
          <a:xfrm>
            <a:off x="1714500" y="2500313"/>
            <a:ext cx="1162050" cy="1192212"/>
            <a:chOff x="1714480" y="2500306"/>
            <a:chExt cx="1162050" cy="1192048"/>
          </a:xfrm>
        </p:grpSpPr>
        <p:cxnSp>
          <p:nvCxnSpPr>
            <p:cNvPr id="18453" name="AutoShape 19"/>
            <p:cNvCxnSpPr>
              <a:cxnSpLocks noChangeShapeType="1"/>
            </p:cNvCxnSpPr>
            <p:nvPr/>
          </p:nvCxnSpPr>
          <p:spPr bwMode="auto">
            <a:xfrm>
              <a:off x="1714480" y="3195631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8454" name="AutoShape 18"/>
            <p:cNvCxnSpPr>
              <a:cxnSpLocks noChangeShapeType="1"/>
            </p:cNvCxnSpPr>
            <p:nvPr/>
          </p:nvCxnSpPr>
          <p:spPr bwMode="auto">
            <a:xfrm flipV="1">
              <a:off x="2063730" y="2500306"/>
              <a:ext cx="0" cy="118110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35" name="Полилиния 34"/>
            <p:cNvSpPr/>
            <p:nvPr/>
          </p:nvSpPr>
          <p:spPr>
            <a:xfrm rot="3954389" flipH="1" flipV="1">
              <a:off x="1903453" y="2917714"/>
              <a:ext cx="879354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8437" name="Группа 43"/>
          <p:cNvGrpSpPr>
            <a:grpSpLocks/>
          </p:cNvGrpSpPr>
          <p:nvPr/>
        </p:nvGrpSpPr>
        <p:grpSpPr bwMode="auto">
          <a:xfrm>
            <a:off x="3136900" y="2317750"/>
            <a:ext cx="1162050" cy="1436688"/>
            <a:chOff x="3136312" y="2318374"/>
            <a:chExt cx="1162050" cy="1436057"/>
          </a:xfrm>
        </p:grpSpPr>
        <p:cxnSp>
          <p:nvCxnSpPr>
            <p:cNvPr id="18450" name="AutoShape 15"/>
            <p:cNvCxnSpPr>
              <a:cxnSpLocks noChangeShapeType="1"/>
            </p:cNvCxnSpPr>
            <p:nvPr/>
          </p:nvCxnSpPr>
          <p:spPr bwMode="auto">
            <a:xfrm>
              <a:off x="3136312" y="3268902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8451" name="AutoShape 14"/>
            <p:cNvCxnSpPr>
              <a:cxnSpLocks noChangeShapeType="1"/>
            </p:cNvCxnSpPr>
            <p:nvPr/>
          </p:nvCxnSpPr>
          <p:spPr bwMode="auto">
            <a:xfrm flipV="1">
              <a:off x="3485562" y="2573929"/>
              <a:ext cx="0" cy="1180502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39" name="Полилиния 38"/>
            <p:cNvSpPr/>
            <p:nvPr/>
          </p:nvSpPr>
          <p:spPr>
            <a:xfrm rot="17645611" flipH="1">
              <a:off x="3246843" y="2422156"/>
              <a:ext cx="910825" cy="703262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8438" name="Группа 39"/>
          <p:cNvGrpSpPr>
            <a:grpSpLocks/>
          </p:cNvGrpSpPr>
          <p:nvPr/>
        </p:nvGrpSpPr>
        <p:grpSpPr bwMode="auto">
          <a:xfrm>
            <a:off x="4508500" y="2500313"/>
            <a:ext cx="1296988" cy="1620837"/>
            <a:chOff x="4507961" y="2500306"/>
            <a:chExt cx="1297527" cy="1620676"/>
          </a:xfrm>
        </p:grpSpPr>
        <p:cxnSp>
          <p:nvCxnSpPr>
            <p:cNvPr id="18447" name="AutoShape 11"/>
            <p:cNvCxnSpPr>
              <a:cxnSpLocks noChangeShapeType="1"/>
            </p:cNvCxnSpPr>
            <p:nvPr/>
          </p:nvCxnSpPr>
          <p:spPr bwMode="auto">
            <a:xfrm>
              <a:off x="4643438" y="3195329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8448" name="AutoShape 10"/>
            <p:cNvCxnSpPr>
              <a:cxnSpLocks noChangeShapeType="1"/>
            </p:cNvCxnSpPr>
            <p:nvPr/>
          </p:nvCxnSpPr>
          <p:spPr bwMode="auto">
            <a:xfrm flipV="1">
              <a:off x="5224463" y="2500306"/>
              <a:ext cx="0" cy="1180588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43" name="Полилиния 42"/>
            <p:cNvSpPr/>
            <p:nvPr/>
          </p:nvSpPr>
          <p:spPr>
            <a:xfrm rot="3954389" flipH="1" flipV="1">
              <a:off x="4403369" y="3346186"/>
              <a:ext cx="879388" cy="670203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8439" name="Группа 44"/>
          <p:cNvGrpSpPr>
            <a:grpSpLocks/>
          </p:cNvGrpSpPr>
          <p:nvPr/>
        </p:nvGrpSpPr>
        <p:grpSpPr bwMode="auto">
          <a:xfrm>
            <a:off x="5929313" y="2241550"/>
            <a:ext cx="1162050" cy="1565275"/>
            <a:chOff x="5929322" y="2241604"/>
            <a:chExt cx="1162050" cy="1565213"/>
          </a:xfrm>
        </p:grpSpPr>
        <p:cxnSp>
          <p:nvCxnSpPr>
            <p:cNvPr id="18444" name="AutoShape 7"/>
            <p:cNvCxnSpPr>
              <a:cxnSpLocks noChangeShapeType="1"/>
            </p:cNvCxnSpPr>
            <p:nvPr/>
          </p:nvCxnSpPr>
          <p:spPr bwMode="auto">
            <a:xfrm>
              <a:off x="5929322" y="3321149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8445" name="AutoShape 6"/>
            <p:cNvCxnSpPr>
              <a:cxnSpLocks noChangeShapeType="1"/>
            </p:cNvCxnSpPr>
            <p:nvPr/>
          </p:nvCxnSpPr>
          <p:spPr bwMode="auto">
            <a:xfrm flipV="1">
              <a:off x="6278572" y="2625976"/>
              <a:ext cx="0" cy="1180841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48" name="Полилиния 47"/>
            <p:cNvSpPr/>
            <p:nvPr/>
          </p:nvSpPr>
          <p:spPr>
            <a:xfrm rot="17645611" flipH="1">
              <a:off x="6118251" y="2346362"/>
              <a:ext cx="879440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  <p:grpSp>
        <p:nvGrpSpPr>
          <p:cNvPr id="18440" name="Группа 48"/>
          <p:cNvGrpSpPr>
            <a:grpSpLocks/>
          </p:cNvGrpSpPr>
          <p:nvPr/>
        </p:nvGrpSpPr>
        <p:grpSpPr bwMode="auto">
          <a:xfrm>
            <a:off x="7358063" y="2643188"/>
            <a:ext cx="1162050" cy="1335087"/>
            <a:chOff x="7358082" y="2643182"/>
            <a:chExt cx="1162050" cy="1334924"/>
          </a:xfrm>
        </p:grpSpPr>
        <p:cxnSp>
          <p:nvCxnSpPr>
            <p:cNvPr id="18441" name="AutoShape 3"/>
            <p:cNvCxnSpPr>
              <a:cxnSpLocks noChangeShapeType="1"/>
            </p:cNvCxnSpPr>
            <p:nvPr/>
          </p:nvCxnSpPr>
          <p:spPr bwMode="auto">
            <a:xfrm>
              <a:off x="7358082" y="2986254"/>
              <a:ext cx="1162050" cy="0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cxnSp>
          <p:nvCxnSpPr>
            <p:cNvPr id="18442" name="AutoShape 2"/>
            <p:cNvCxnSpPr>
              <a:cxnSpLocks noChangeShapeType="1"/>
            </p:cNvCxnSpPr>
            <p:nvPr/>
          </p:nvCxnSpPr>
          <p:spPr bwMode="auto">
            <a:xfrm flipV="1">
              <a:off x="8229937" y="2643182"/>
              <a:ext cx="0" cy="1181691"/>
            </a:xfrm>
            <a:prstGeom prst="straightConnector1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med" len="med"/>
            </a:ln>
          </p:spPr>
        </p:cxnSp>
        <p:sp>
          <p:nvSpPr>
            <p:cNvPr id="52" name="Полилиния 51"/>
            <p:cNvSpPr/>
            <p:nvPr/>
          </p:nvSpPr>
          <p:spPr>
            <a:xfrm rot="3954389" flipH="1" flipV="1">
              <a:off x="7332736" y="3203460"/>
              <a:ext cx="879368" cy="669925"/>
            </a:xfrm>
            <a:custGeom>
              <a:avLst/>
              <a:gdLst>
                <a:gd name="connsiteX0" fmla="*/ 0 w 1130595"/>
                <a:gd name="connsiteY0" fmla="*/ 637954 h 808075"/>
                <a:gd name="connsiteX1" fmla="*/ 1084521 w 1130595"/>
                <a:gd name="connsiteY1" fmla="*/ 701749 h 808075"/>
                <a:gd name="connsiteX2" fmla="*/ 276447 w 1130595"/>
                <a:gd name="connsiteY2" fmla="*/ 0 h 808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30595" h="808075">
                  <a:moveTo>
                    <a:pt x="0" y="637954"/>
                  </a:moveTo>
                  <a:cubicBezTo>
                    <a:pt x="519223" y="723014"/>
                    <a:pt x="1038447" y="808075"/>
                    <a:pt x="1084521" y="701749"/>
                  </a:cubicBezTo>
                  <a:cubicBezTo>
                    <a:pt x="1130595" y="595423"/>
                    <a:pt x="703521" y="297711"/>
                    <a:pt x="276447" y="0"/>
                  </a:cubicBezTo>
                </a:path>
              </a:pathLst>
            </a:custGeom>
            <a:ln w="190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ru-RU"/>
            </a:p>
          </p:txBody>
        </p:sp>
      </p:grpSp>
    </p:spTree>
  </p:cSld>
  <p:clrMapOvr>
    <a:masterClrMapping/>
  </p:clrMapOvr>
  <p:transition spd="slow" advClick="0" advTm="180000"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" dur="3000" fill="hold"/>
                                        <p:tgtEl>
                                          <p:spTgt spid="2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225675"/>
          </a:xfr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>
            <a:no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3200" dirty="0" smtClean="0"/>
              <a:t>Что надо знать, чтобы ответить на вопрос: на каком промежутке функция принимает положительные или отрицательные значения?</a:t>
            </a:r>
            <a:br>
              <a:rPr lang="ru-RU" sz="3200" dirty="0" smtClean="0"/>
            </a:br>
            <a:endParaRPr lang="ru-RU" sz="3200" dirty="0"/>
          </a:p>
        </p:txBody>
      </p:sp>
      <p:sp>
        <p:nvSpPr>
          <p:cNvPr id="4" name="Содержимое 3"/>
          <p:cNvSpPr>
            <a:spLocks noGrp="1"/>
          </p:cNvSpPr>
          <p:nvPr>
            <p:ph idx="1"/>
          </p:nvPr>
        </p:nvSpPr>
        <p:spPr>
          <a:xfrm>
            <a:off x="457200" y="2714625"/>
            <a:ext cx="8229600" cy="3411538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Куда направлены ветви;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Корни уравнения;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Схему графика.</a:t>
            </a:r>
            <a:endParaRPr lang="ru-RU" dirty="0"/>
          </a:p>
        </p:txBody>
      </p:sp>
    </p:spTree>
  </p:cSld>
  <p:clrMapOvr>
    <a:masterClrMapping/>
  </p:clrMapOvr>
  <p:transition spd="slow" advClick="0" advTm="180000">
    <p:comb dir="vert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1000" tmFilter="0,0; .5, 1; 1, 1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1500"/>
                            </p:stCondLst>
                            <p:childTnLst>
                              <p:par>
                                <p:cTn id="13" presetID="38" presetClass="entr" presetSubtype="0" accel="50000" fill="hold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15" dur="228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28" fill="hold">
                                          <p:stCondLst>
                                            <p:cond delay="228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28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8" decel="50000" autoRev="1" fill="hold">
                                          <p:stCondLst>
                                            <p:cond delay="228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68" fill="hold">
                                          <p:stCondLst>
                                            <p:cond delay="432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6750"/>
                            </p:stCondLst>
                            <p:childTnLst>
                              <p:par>
                                <p:cTn id="21" presetID="38" presetClass="entr" presetSubtype="0" accel="50000" fill="hold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23" dur="228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24" dur="228" fill="hold">
                                          <p:stCondLst>
                                            <p:cond delay="228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228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78" decel="50000" autoRev="1" fill="hold">
                                          <p:stCondLst>
                                            <p:cond delay="228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8" fill="hold">
                                          <p:stCondLst>
                                            <p:cond delay="432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750"/>
                            </p:stCondLst>
                            <p:childTnLst>
                              <p:par>
                                <p:cTn id="29" presetID="38" presetClass="entr" presetSubtype="0" accel="50000" fill="hold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31" dur="228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32" dur="228" fill="hold">
                                          <p:stCondLst>
                                            <p:cond delay="228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228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78" decel="50000" autoRev="1" fill="hold">
                                          <p:stCondLst>
                                            <p:cond delay="228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68" fill="hold">
                                          <p:stCondLst>
                                            <p:cond delay="432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Квадратные неравенства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Квадратным неравенством называют неравенство вида 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smtClean="0"/>
              <a:t>                ах</a:t>
            </a:r>
            <a:r>
              <a:rPr lang="ru-RU" baseline="30000" dirty="0" smtClean="0"/>
              <a:t>2 </a:t>
            </a:r>
            <a:r>
              <a:rPr lang="ru-RU" dirty="0" smtClean="0"/>
              <a:t>+ </a:t>
            </a:r>
            <a:r>
              <a:rPr lang="en-US" dirty="0" smtClean="0"/>
              <a:t>b</a:t>
            </a:r>
            <a:r>
              <a:rPr lang="ru-RU" dirty="0" err="1" smtClean="0"/>
              <a:t>х</a:t>
            </a:r>
            <a:r>
              <a:rPr lang="ru-RU" dirty="0" smtClean="0"/>
              <a:t> + с &gt; 0,    где а ≠ 0.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  <p:transition spd="slow" advClick="0" advTm="120000">
    <p:strips dir="r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0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3000"/>
                            </p:stCondLst>
                            <p:childTnLst>
                              <p:par>
                                <p:cTn id="11" presetID="5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770" decel="1000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" dur="770" decel="10000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6" dur="77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8" dur="77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5000"/>
                            </p:stCondLst>
                            <p:childTnLst>
                              <p:par>
                                <p:cTn id="21" presetID="5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770" decel="1000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24" dur="770" decel="1000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2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26" dur="77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2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28" dur="77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2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>
                <a:solidFill>
                  <a:srgbClr val="FF0000"/>
                </a:solidFill>
              </a:rPr>
              <a:t>Вспомним!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21506" name="Содержимое 2"/>
          <p:cNvSpPr>
            <a:spLocks noGrp="1"/>
          </p:cNvSpPr>
          <p:nvPr>
            <p:ph idx="1"/>
          </p:nvPr>
        </p:nvSpPr>
        <p:spPr>
          <a:xfrm>
            <a:off x="457200" y="2286000"/>
            <a:ext cx="8229600" cy="3840163"/>
          </a:xfrm>
        </p:spPr>
        <p:txBody>
          <a:bodyPr/>
          <a:lstStyle/>
          <a:p>
            <a:r>
              <a:rPr lang="ru-RU" dirty="0" smtClean="0"/>
              <a:t>Если знак неравенства ≥ или ≤, то ответ записывают с помощью скобок – [ ].</a:t>
            </a:r>
          </a:p>
          <a:p>
            <a:pPr>
              <a:buFont typeface="Arial" charset="0"/>
              <a:buNone/>
            </a:pPr>
            <a:endParaRPr lang="ru-RU" dirty="0" smtClean="0"/>
          </a:p>
          <a:p>
            <a:r>
              <a:rPr lang="ru-RU" dirty="0" smtClean="0"/>
              <a:t>Если знак неравенства &gt; или &lt;, то ответ записывают с помощью скобок – ( ).</a:t>
            </a:r>
          </a:p>
        </p:txBody>
      </p:sp>
    </p:spTree>
  </p:cSld>
  <p:clrMapOvr>
    <a:masterClrMapping/>
  </p:clrMapOvr>
  <p:transition spd="slow" advClick="0" advTm="180000">
    <p:plus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3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3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3000"/>
                            </p:stCondLst>
                            <p:childTnLst>
                              <p:par>
                                <p:cTn id="10" presetID="3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800" decel="100000"/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800" decel="100000" fill="hold"/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800" decel="100000" fill="hold"/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800" decel="100000" fill="hold"/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4000"/>
                            </p:stCondLst>
                            <p:childTnLst>
                              <p:par>
                                <p:cTn id="19" presetID="3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800" decel="100000"/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800" decel="100000" fill="hold"/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800" decel="100000" fill="hold"/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800" decel="100000" fill="hold"/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1506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sz="3200" b="1" i="1" dirty="0" smtClean="0">
                <a:solidFill>
                  <a:schemeClr val="tx1"/>
                </a:solidFill>
              </a:rPr>
              <a:t>Алгоритм решения квадратного неравенства ах</a:t>
            </a:r>
            <a:r>
              <a:rPr lang="ru-RU" sz="3200" b="1" i="1" baseline="30000" dirty="0" smtClean="0">
                <a:solidFill>
                  <a:schemeClr val="tx1"/>
                </a:solidFill>
              </a:rPr>
              <a:t>2 </a:t>
            </a:r>
            <a:r>
              <a:rPr lang="ru-RU" sz="3200" b="1" i="1" dirty="0" smtClean="0">
                <a:solidFill>
                  <a:schemeClr val="tx1"/>
                </a:solidFill>
              </a:rPr>
              <a:t>+ </a:t>
            </a:r>
            <a:r>
              <a:rPr lang="en-US" sz="3200" b="1" i="1" dirty="0" smtClean="0">
                <a:solidFill>
                  <a:schemeClr val="tx1"/>
                </a:solidFill>
              </a:rPr>
              <a:t>b</a:t>
            </a:r>
            <a:r>
              <a:rPr lang="ru-RU" sz="3200" b="1" i="1" dirty="0" err="1" smtClean="0">
                <a:solidFill>
                  <a:schemeClr val="tx1"/>
                </a:solidFill>
              </a:rPr>
              <a:t>х</a:t>
            </a:r>
            <a:r>
              <a:rPr lang="ru-RU" sz="3200" b="1" i="1" dirty="0" smtClean="0">
                <a:solidFill>
                  <a:schemeClr val="tx1"/>
                </a:solidFill>
              </a:rPr>
              <a:t> + с &gt; 0 (ах</a:t>
            </a:r>
            <a:r>
              <a:rPr lang="ru-RU" sz="3200" b="1" i="1" baseline="30000" dirty="0" smtClean="0">
                <a:solidFill>
                  <a:schemeClr val="tx1"/>
                </a:solidFill>
              </a:rPr>
              <a:t>2 </a:t>
            </a:r>
            <a:r>
              <a:rPr lang="ru-RU" sz="3200" b="1" i="1" dirty="0" smtClean="0">
                <a:solidFill>
                  <a:schemeClr val="tx1"/>
                </a:solidFill>
              </a:rPr>
              <a:t>+ </a:t>
            </a:r>
            <a:r>
              <a:rPr lang="en-US" sz="3200" b="1" i="1" dirty="0" smtClean="0">
                <a:solidFill>
                  <a:schemeClr val="tx1"/>
                </a:solidFill>
              </a:rPr>
              <a:t>b</a:t>
            </a:r>
            <a:r>
              <a:rPr lang="ru-RU" sz="3200" b="1" i="1" dirty="0" err="1" smtClean="0">
                <a:solidFill>
                  <a:schemeClr val="tx1"/>
                </a:solidFill>
              </a:rPr>
              <a:t>х</a:t>
            </a:r>
            <a:r>
              <a:rPr lang="ru-RU" sz="3200" b="1" i="1" dirty="0" smtClean="0">
                <a:solidFill>
                  <a:schemeClr val="tx1"/>
                </a:solidFill>
              </a:rPr>
              <a:t> + с &lt; 0)</a:t>
            </a:r>
            <a:endParaRPr lang="ru-RU" sz="3200" b="1" i="1" dirty="0">
              <a:solidFill>
                <a:schemeClr val="tx1"/>
              </a:solidFill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idx="1"/>
          </p:nvPr>
        </p:nvSpPr>
        <p:spPr>
          <a:xfrm>
            <a:off x="457200" y="2143125"/>
            <a:ext cx="8229600" cy="3983038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>
            <a:normAutofit fontScale="85000" lnSpcReduction="1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Ввести функцию у = ах</a:t>
            </a:r>
            <a:r>
              <a:rPr lang="ru-RU" baseline="30000" dirty="0" smtClean="0"/>
              <a:t>2 </a:t>
            </a:r>
            <a:r>
              <a:rPr lang="ru-RU" dirty="0" smtClean="0"/>
              <a:t>+ </a:t>
            </a:r>
            <a:r>
              <a:rPr lang="en-US" dirty="0" smtClean="0"/>
              <a:t>b</a:t>
            </a:r>
            <a:r>
              <a:rPr lang="ru-RU" dirty="0" err="1" smtClean="0"/>
              <a:t>х</a:t>
            </a:r>
            <a:r>
              <a:rPr lang="ru-RU" dirty="0" smtClean="0"/>
              <a:t> + с. 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Найти корни квадратного трехчлена ах</a:t>
            </a:r>
            <a:r>
              <a:rPr lang="ru-RU" baseline="30000" dirty="0" smtClean="0"/>
              <a:t>2 </a:t>
            </a:r>
            <a:r>
              <a:rPr lang="ru-RU" dirty="0" smtClean="0"/>
              <a:t>+ </a:t>
            </a:r>
            <a:r>
              <a:rPr lang="en-US" dirty="0" smtClean="0"/>
              <a:t>b</a:t>
            </a:r>
            <a:r>
              <a:rPr lang="ru-RU" dirty="0" err="1" smtClean="0"/>
              <a:t>х</a:t>
            </a:r>
            <a:r>
              <a:rPr lang="ru-RU" dirty="0" smtClean="0"/>
              <a:t> + с. 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Отметить найденные корни на оси ОХ. 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Определить, куда направлены ветви параболы. 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Сделать набросок графика.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Определить, на каких промежутках оси ОХ график находится выше( или ниже) оси ОХ.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Включить эти промежутки в ответ.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  <p:transition spd="slow" advClick="0" advTm="180000">
    <p:spli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6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7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8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9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10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6800"/>
                            </p:stCondLst>
                            <p:childTnLst>
                              <p:par>
                                <p:cTn id="12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2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20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8800"/>
                            </p:stCondLst>
                            <p:childTnLst>
                              <p:par>
                                <p:cTn id="18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20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0800"/>
                            </p:stCondLst>
                            <p:childTnLst>
                              <p:par>
                                <p:cTn id="24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2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20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2800"/>
                            </p:stCondLst>
                            <p:childTnLst>
                              <p:par>
                                <p:cTn id="30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20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20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14800"/>
                            </p:stCondLst>
                            <p:childTnLst>
                              <p:par>
                                <p:cTn id="36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20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20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20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16800"/>
                            </p:stCondLst>
                            <p:childTnLst>
                              <p:par>
                                <p:cTn id="42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20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200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200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18800"/>
                            </p:stCondLst>
                            <p:childTnLst>
                              <p:par>
                                <p:cTn id="48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2000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1" dur="20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200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Решить неравенство   – 2х</a:t>
            </a:r>
            <a:r>
              <a:rPr lang="ru-RU" baseline="30000" dirty="0" smtClean="0"/>
              <a:t>2</a:t>
            </a:r>
            <a:r>
              <a:rPr lang="ru-RU" dirty="0" smtClean="0"/>
              <a:t> + 3х + 9˂0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у = – 2х</a:t>
            </a:r>
            <a:r>
              <a:rPr lang="ru-RU" baseline="30000" dirty="0" smtClean="0"/>
              <a:t>2</a:t>
            </a:r>
            <a:r>
              <a:rPr lang="ru-RU" dirty="0" smtClean="0"/>
              <a:t> + 3х + 9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х</a:t>
            </a:r>
            <a:r>
              <a:rPr lang="ru-RU" baseline="-25000" dirty="0" smtClean="0"/>
              <a:t>1</a:t>
            </a:r>
            <a:r>
              <a:rPr lang="ru-RU" dirty="0" smtClean="0"/>
              <a:t> = 3;  х</a:t>
            </a:r>
            <a:r>
              <a:rPr lang="ru-RU" baseline="-25000" dirty="0" smtClean="0"/>
              <a:t>2</a:t>
            </a:r>
            <a:r>
              <a:rPr lang="ru-RU" dirty="0" smtClean="0"/>
              <a:t> = -1,5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                 -1,5                   3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/>
              <a:t>Ответ:  </a:t>
            </a:r>
            <a:r>
              <a:rPr lang="ru-RU" dirty="0" err="1" smtClean="0"/>
              <a:t>х</a:t>
            </a:r>
            <a:r>
              <a:rPr lang="ru-RU" dirty="0" smtClean="0"/>
              <a:t> </a:t>
            </a:r>
            <a:r>
              <a:rPr lang="el-GR" dirty="0" smtClean="0"/>
              <a:t>ϵ</a:t>
            </a:r>
            <a:r>
              <a:rPr lang="ru-RU" dirty="0" smtClean="0"/>
              <a:t> ( -∞; -1,5) </a:t>
            </a:r>
            <a:r>
              <a:rPr lang="en-US" dirty="0" smtClean="0"/>
              <a:t>ᴜ</a:t>
            </a:r>
            <a:r>
              <a:rPr lang="ru-RU" dirty="0" smtClean="0"/>
              <a:t> ( 3; +∞)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</p:txBody>
      </p:sp>
      <p:cxnSp>
        <p:nvCxnSpPr>
          <p:cNvPr id="5" name="Прямая со стрелкой 4"/>
          <p:cNvCxnSpPr/>
          <p:nvPr/>
        </p:nvCxnSpPr>
        <p:spPr>
          <a:xfrm>
            <a:off x="1643063" y="3857625"/>
            <a:ext cx="3857625" cy="158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" name="Дуга 8"/>
          <p:cNvSpPr/>
          <p:nvPr/>
        </p:nvSpPr>
        <p:spPr>
          <a:xfrm>
            <a:off x="2928938" y="3214688"/>
            <a:ext cx="1714500" cy="3071812"/>
          </a:xfrm>
          <a:prstGeom prst="arc">
            <a:avLst>
              <a:gd name="adj1" fmla="val 10775942"/>
              <a:gd name="adj2" fmla="val 0"/>
            </a:avLst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sp>
        <p:nvSpPr>
          <p:cNvPr id="7" name="Блок-схема: узел 6"/>
          <p:cNvSpPr/>
          <p:nvPr/>
        </p:nvSpPr>
        <p:spPr>
          <a:xfrm>
            <a:off x="3000375" y="3786188"/>
            <a:ext cx="214313" cy="214312"/>
          </a:xfrm>
          <a:prstGeom prst="flowChartConnector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8" name="Блок-схема: узел 7"/>
          <p:cNvSpPr/>
          <p:nvPr/>
        </p:nvSpPr>
        <p:spPr>
          <a:xfrm>
            <a:off x="4429125" y="3786188"/>
            <a:ext cx="214313" cy="214312"/>
          </a:xfrm>
          <a:prstGeom prst="flowChartConnector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dirty="0">
              <a:solidFill>
                <a:schemeClr val="bg1"/>
              </a:solidFill>
            </a:endParaRPr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1928813" y="4357688"/>
            <a:ext cx="500062" cy="1587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Прямая соединительная линия 12"/>
          <p:cNvCxnSpPr/>
          <p:nvPr/>
        </p:nvCxnSpPr>
        <p:spPr>
          <a:xfrm rot="5400000">
            <a:off x="3572669" y="3571082"/>
            <a:ext cx="428625" cy="1587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Прямая соединительная линия 14"/>
          <p:cNvCxnSpPr/>
          <p:nvPr/>
        </p:nvCxnSpPr>
        <p:spPr>
          <a:xfrm>
            <a:off x="3571875" y="3571875"/>
            <a:ext cx="428625" cy="1588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Прямая соединительная линия 15"/>
          <p:cNvCxnSpPr/>
          <p:nvPr/>
        </p:nvCxnSpPr>
        <p:spPr>
          <a:xfrm>
            <a:off x="4929188" y="4286250"/>
            <a:ext cx="500062" cy="1588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 spd="slow" advClick="0" advTm="120000">
    <p:checker dir="vert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500"/>
                            </p:stCondLst>
                            <p:childTnLst>
                              <p:par>
                                <p:cTn id="13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3000"/>
                            </p:stCondLst>
                            <p:childTnLst>
                              <p:par>
                                <p:cTn id="17" presetID="29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1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26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2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31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4000"/>
                            </p:stCondLst>
                            <p:childTnLst>
                              <p:par>
                                <p:cTn id="33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5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500"/>
                            </p:stCondLst>
                            <p:childTnLst>
                              <p:par>
                                <p:cTn id="37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5000"/>
                            </p:stCondLst>
                            <p:childTnLst>
                              <p:par>
                                <p:cTn id="41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5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5500"/>
                            </p:stCondLst>
                            <p:childTnLst>
                              <p:par>
                                <p:cTn id="54" presetID="18" presetClass="entr" presetSubtype="1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56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7" grpId="0" animBg="1"/>
      <p:bldP spid="8" grpId="0" animBg="1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465</TotalTime>
  <Words>608</Words>
  <Application>Microsoft Office PowerPoint</Application>
  <PresentationFormat>Экран (4:3)</PresentationFormat>
  <Paragraphs>235</Paragraphs>
  <Slides>11</Slides>
  <Notes>2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Решение квадратных неравенств.</vt:lpstr>
      <vt:lpstr>Повторение: квадратичная функция</vt:lpstr>
      <vt:lpstr>    Задание №1. Определите  знак коэффициента а и дискриминанта Д. Задание №2. Выделите цветом участок графика, соответствующий заданному неравенству.  </vt:lpstr>
      <vt:lpstr>Ответы к заданию №1</vt:lpstr>
      <vt:lpstr> Что надо знать, чтобы ответить на вопрос: на каком промежутке функция принимает положительные или отрицательные значения? </vt:lpstr>
      <vt:lpstr>Квадратные неравенства</vt:lpstr>
      <vt:lpstr>Вспомним!</vt:lpstr>
      <vt:lpstr>Алгоритм решения квадратного неравенства ах2 + bх + с &gt; 0 (ах2 + bх + с &lt; 0)</vt:lpstr>
      <vt:lpstr>Решить неравенство   – 2х2 + 3х + 9˂0</vt:lpstr>
      <vt:lpstr>  Карточка №2.  Задание №3. Решите неравенства. (Если вы затрудняетесь с ответом, выделите цветом  промежуток по оси ОХ.) </vt:lpstr>
      <vt:lpstr>  Карточка №2.  Задание №3.  ( Ответы)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Ирина</dc:creator>
  <cp:lastModifiedBy>Арцебашева</cp:lastModifiedBy>
  <cp:revision>58</cp:revision>
  <dcterms:modified xsi:type="dcterms:W3CDTF">2011-12-18T19:35:05Z</dcterms:modified>
</cp:coreProperties>
</file>

<file path=docProps/thumbnail.jpeg>
</file>