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1FF7E3-8C8A-492C-A562-51277A6ABDF2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D38374-3565-443C-9B35-1EB71AED55C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Решение тригонометрических уравнений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Аборкина</a:t>
            </a:r>
            <a:r>
              <a:rPr lang="ru-RU" dirty="0" smtClean="0"/>
              <a:t> Н.Н.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Самостоятельная работа на 2 варианта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sz="quarter" idx="1"/>
          </p:nvPr>
        </p:nvGraphicFramePr>
        <p:xfrm>
          <a:off x="792163" y="1844675"/>
          <a:ext cx="7389812" cy="4540250"/>
        </p:xfrm>
        <a:graphic>
          <a:graphicData uri="http://schemas.openxmlformats.org/presentationml/2006/ole">
            <p:oleObj spid="_x0000_s3074" name="Документ" r:id="rId3" imgW="7727073" imgH="4746238" progId="Word.Document.12">
              <p:embed/>
            </p:oleObj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29600" cy="6048672"/>
          </a:xfrm>
        </p:spPr>
        <p:txBody>
          <a:bodyPr/>
          <a:lstStyle/>
          <a:p>
            <a:r>
              <a:rPr lang="ru-RU" dirty="0" smtClean="0"/>
              <a:t>4. Подведение итогов урока.</a:t>
            </a:r>
          </a:p>
          <a:p>
            <a:r>
              <a:rPr lang="ru-RU" dirty="0" smtClean="0"/>
              <a:t>5. Домашнее задание №148, 149.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29600" cy="5184576"/>
          </a:xfrm>
        </p:spPr>
        <p:txBody>
          <a:bodyPr>
            <a:normAutofit/>
          </a:bodyPr>
          <a:lstStyle/>
          <a:p>
            <a:r>
              <a:rPr lang="ru-RU" dirty="0" smtClean="0"/>
              <a:t>А.Н. Колмогоров «Алгебра и начала анализа» 10-11 классы</a:t>
            </a:r>
          </a:p>
          <a:p>
            <a:r>
              <a:rPr lang="ru-RU" dirty="0" smtClean="0"/>
              <a:t>А.П. Ершова и В.Д. </a:t>
            </a:r>
            <a:r>
              <a:rPr lang="ru-RU" dirty="0" err="1" smtClean="0"/>
              <a:t>Голобородько</a:t>
            </a:r>
            <a:r>
              <a:rPr lang="ru-RU" dirty="0" smtClean="0"/>
              <a:t> «Самостоятельные и контрольные работы по алгебре и началам анализа» 10-11 классы</a:t>
            </a:r>
          </a:p>
          <a:p>
            <a:r>
              <a:rPr lang="ru-RU" dirty="0" smtClean="0"/>
              <a:t>М.И. </a:t>
            </a:r>
            <a:r>
              <a:rPr lang="ru-RU" dirty="0" err="1" smtClean="0"/>
              <a:t>Шабунин</a:t>
            </a:r>
            <a:r>
              <a:rPr lang="ru-RU" dirty="0" smtClean="0"/>
              <a:t>, М.В. Ткачева, Н.Е. Федорова, Р.Г. </a:t>
            </a:r>
            <a:r>
              <a:rPr lang="ru-RU" dirty="0" err="1" smtClean="0"/>
              <a:t>Газарян</a:t>
            </a:r>
            <a:r>
              <a:rPr lang="ru-RU" dirty="0" smtClean="0"/>
              <a:t> «Алгебра и начала анализа» дидактический материалы для 10-11 классов</a:t>
            </a:r>
          </a:p>
          <a:p>
            <a:r>
              <a:rPr lang="ru-RU" dirty="0" smtClean="0"/>
              <a:t>Л.И. </a:t>
            </a:r>
            <a:r>
              <a:rPr lang="ru-RU" dirty="0" err="1" smtClean="0"/>
              <a:t>Мартышова</a:t>
            </a:r>
            <a:r>
              <a:rPr lang="ru-RU" dirty="0" smtClean="0"/>
              <a:t> «Открытые уроки алгебры и начал анализа» 10-11 классов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85010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Цели урока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29600" cy="5733256"/>
          </a:xfrm>
        </p:spPr>
        <p:txBody>
          <a:bodyPr>
            <a:normAutofit/>
          </a:bodyPr>
          <a:lstStyle/>
          <a:p>
            <a:r>
              <a:rPr lang="ru-RU" dirty="0" smtClean="0"/>
              <a:t>1) Образовательная: обобщение знаний учащихся, повторение определений арксинуса, арккосинуса и арктангенса числа, формул решения тригонометрических уравнений  </a:t>
            </a:r>
            <a:r>
              <a:rPr lang="en-US" dirty="0" err="1" smtClean="0"/>
              <a:t>sinx</a:t>
            </a:r>
            <a:r>
              <a:rPr lang="en-US" dirty="0" smtClean="0"/>
              <a:t>=</a:t>
            </a:r>
            <a:r>
              <a:rPr lang="ru-RU" dirty="0" smtClean="0"/>
              <a:t>а</a:t>
            </a:r>
            <a:r>
              <a:rPr lang="en-US" dirty="0" smtClean="0"/>
              <a:t>, </a:t>
            </a:r>
            <a:r>
              <a:rPr lang="en-US" dirty="0" err="1" smtClean="0"/>
              <a:t>cosx</a:t>
            </a:r>
            <a:r>
              <a:rPr lang="en-US" dirty="0" smtClean="0"/>
              <a:t>=</a:t>
            </a:r>
            <a:r>
              <a:rPr lang="ru-RU" dirty="0" smtClean="0"/>
              <a:t>а</a:t>
            </a:r>
            <a:r>
              <a:rPr lang="en-US" dirty="0" smtClean="0"/>
              <a:t>, </a:t>
            </a:r>
            <a:r>
              <a:rPr lang="en-US" dirty="0" err="1" smtClean="0"/>
              <a:t>tgx</a:t>
            </a:r>
            <a:r>
              <a:rPr lang="en-US" dirty="0" smtClean="0"/>
              <a:t>=a</a:t>
            </a:r>
            <a:r>
              <a:rPr lang="ru-RU" dirty="0" smtClean="0"/>
              <a:t>, умение применять полученные знания.</a:t>
            </a:r>
          </a:p>
          <a:p>
            <a:r>
              <a:rPr lang="ru-RU" dirty="0" smtClean="0"/>
              <a:t>2) Воспитательная: воспитать инт</a:t>
            </a:r>
            <a:r>
              <a:rPr lang="ru-RU" dirty="0" smtClean="0"/>
              <a:t>ерес к предмету</a:t>
            </a:r>
          </a:p>
          <a:p>
            <a:r>
              <a:rPr lang="ru-RU" dirty="0" smtClean="0"/>
              <a:t>3) Развивающая: развитие логического мышления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ru-RU" dirty="0" smtClean="0"/>
              <a:t>Ход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ru-RU" dirty="0" smtClean="0"/>
              <a:t>1. Организационный момент ( сообщение темы урока, цели урока)</a:t>
            </a:r>
          </a:p>
          <a:p>
            <a:r>
              <a:rPr lang="ru-RU" dirty="0" smtClean="0"/>
              <a:t>2. Решение задач на повторение. Трое учащихся выполняют индивидуальные задания. </a:t>
            </a: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А) Заполните таблицу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Б) Решите уравнение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Cos(x-</a:t>
            </a:r>
            <a:r>
              <a:rPr lang="el-GR" dirty="0" smtClean="0"/>
              <a:t>π</a:t>
            </a:r>
            <a:r>
              <a:rPr lang="en-US" dirty="0" smtClean="0"/>
              <a:t>/3)=-1/2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4" y="2348880"/>
          <a:ext cx="8640952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116"/>
                <a:gridCol w="648072"/>
                <a:gridCol w="936104"/>
                <a:gridCol w="792090"/>
                <a:gridCol w="936102"/>
                <a:gridCol w="792088"/>
                <a:gridCol w="864095"/>
                <a:gridCol w="864095"/>
                <a:gridCol w="864095"/>
                <a:gridCol w="864095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-√3/2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-√2/2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-1/2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1/2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√2/2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√3/2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Arcsin</a:t>
                      </a:r>
                      <a:r>
                        <a:rPr lang="en-US" dirty="0" smtClean="0"/>
                        <a:t> 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А) Заполните таблицу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Б) Решите уравнение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         </a:t>
            </a:r>
            <a:r>
              <a:rPr lang="en-US" dirty="0" smtClean="0"/>
              <a:t>Sin(x/2)=√3/2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2348880"/>
          <a:ext cx="8568950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120"/>
                <a:gridCol w="633670"/>
                <a:gridCol w="856895"/>
                <a:gridCol w="856895"/>
                <a:gridCol w="856895"/>
                <a:gridCol w="856895"/>
                <a:gridCol w="856895"/>
                <a:gridCol w="856895"/>
                <a:gridCol w="856895"/>
                <a:gridCol w="85689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-√3/2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-√2/2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-1/2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√</a:t>
                      </a:r>
                      <a:r>
                        <a:rPr lang="en-US" dirty="0" smtClean="0"/>
                        <a:t>2/2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√</a:t>
                      </a:r>
                      <a:r>
                        <a:rPr lang="en-US" dirty="0" smtClean="0"/>
                        <a:t>3/2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Arccos</a:t>
                      </a:r>
                      <a:r>
                        <a:rPr lang="en-US" dirty="0" smtClean="0"/>
                        <a:t> 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А) Заполните таблицу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Б)Решите уравнение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</a:t>
            </a:r>
            <a:r>
              <a:rPr lang="en-US" dirty="0" err="1" smtClean="0"/>
              <a:t>Tg</a:t>
            </a:r>
            <a:r>
              <a:rPr lang="en-US" dirty="0" smtClean="0"/>
              <a:t>(</a:t>
            </a:r>
            <a:r>
              <a:rPr lang="el-GR" dirty="0" smtClean="0"/>
              <a:t>π</a:t>
            </a:r>
            <a:r>
              <a:rPr lang="en-US" dirty="0" smtClean="0"/>
              <a:t>-x)=1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2204864"/>
          <a:ext cx="8784975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4402"/>
                <a:gridCol w="2428006"/>
                <a:gridCol w="1769105"/>
                <a:gridCol w="1422750"/>
                <a:gridCol w="1920712"/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Уравнение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Корень уравнения</a:t>
                      </a:r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dirty="0" smtClean="0"/>
                        <a:t>          Частный случай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A=1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A=0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A=-1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Sin x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Cos x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Tg</a:t>
                      </a:r>
                      <a:r>
                        <a:rPr lang="en-US" dirty="0" smtClean="0"/>
                        <a:t> x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это время класс выполняет общие задания. На экран проецируются уравнения, каждое из которых имеет вариант с ответами. Учащиеся работают парами. В это время на дополнительной доске еще один учащийся выполняет те же самые задания.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Выберите правильный ответ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229600" cy="5400600"/>
          </a:xfrm>
        </p:spPr>
        <p:txBody>
          <a:bodyPr>
            <a:normAutofit fontScale="77500" lnSpcReduction="20000"/>
          </a:bodyPr>
          <a:lstStyle/>
          <a:p>
            <a:r>
              <a:rPr lang="ru-RU" sz="1500" dirty="0" smtClean="0"/>
              <a:t>1) 2</a:t>
            </a:r>
            <a:r>
              <a:rPr lang="en-US" sz="1500" dirty="0" smtClean="0"/>
              <a:t> sin x </a:t>
            </a:r>
            <a:r>
              <a:rPr lang="en-US" sz="1500" dirty="0" err="1" smtClean="0"/>
              <a:t>cos</a:t>
            </a:r>
            <a:r>
              <a:rPr lang="en-US" sz="1500" dirty="0" smtClean="0"/>
              <a:t> x =1/2</a:t>
            </a:r>
          </a:p>
          <a:p>
            <a:pPr>
              <a:buNone/>
            </a:pPr>
            <a:r>
              <a:rPr lang="ru-RU" sz="1500" dirty="0" smtClean="0"/>
              <a:t>           </a:t>
            </a:r>
            <a:r>
              <a:rPr lang="en-US" sz="1500" dirty="0" smtClean="0"/>
              <a:t>A)</a:t>
            </a:r>
            <a:r>
              <a:rPr lang="en-US" sz="1500" dirty="0" smtClean="0"/>
              <a:t> </a:t>
            </a:r>
            <a:r>
              <a:rPr lang="el-GR" sz="1500" dirty="0" smtClean="0"/>
              <a:t>±π</a:t>
            </a:r>
            <a:r>
              <a:rPr lang="en-US" sz="1500" dirty="0" smtClean="0"/>
              <a:t>/4+</a:t>
            </a:r>
            <a:r>
              <a:rPr lang="el-GR" sz="1500" dirty="0" smtClean="0"/>
              <a:t>π</a:t>
            </a:r>
            <a:r>
              <a:rPr lang="en-US" sz="1500" dirty="0" smtClean="0"/>
              <a:t>n, n</a:t>
            </a:r>
            <a:r>
              <a:rPr lang="ru-RU" sz="1500" dirty="0" smtClean="0"/>
              <a:t>Є</a:t>
            </a:r>
            <a:r>
              <a:rPr lang="en-US" sz="1500" dirty="0" smtClean="0"/>
              <a:t>z</a:t>
            </a:r>
          </a:p>
          <a:p>
            <a:pPr>
              <a:buNone/>
            </a:pPr>
            <a:r>
              <a:rPr lang="ru-RU" sz="1500" dirty="0" smtClean="0"/>
              <a:t>           Б</a:t>
            </a:r>
            <a:r>
              <a:rPr lang="en-US" sz="1500" dirty="0" smtClean="0"/>
              <a:t>) (-1)ⁿ</a:t>
            </a:r>
            <a:r>
              <a:rPr lang="el-GR" sz="1500" dirty="0" smtClean="0"/>
              <a:t>π</a:t>
            </a:r>
            <a:r>
              <a:rPr lang="en-US" sz="1500" dirty="0" smtClean="0"/>
              <a:t>/6+</a:t>
            </a:r>
            <a:r>
              <a:rPr lang="el-GR" sz="1500" dirty="0" smtClean="0"/>
              <a:t>π</a:t>
            </a:r>
            <a:r>
              <a:rPr lang="en-US" sz="1500" dirty="0" smtClean="0"/>
              <a:t>n, n</a:t>
            </a:r>
            <a:r>
              <a:rPr lang="ru-RU" sz="1500" dirty="0" smtClean="0"/>
              <a:t>Є</a:t>
            </a:r>
            <a:r>
              <a:rPr lang="en-US" sz="1500" dirty="0" smtClean="0"/>
              <a:t>z</a:t>
            </a:r>
            <a:endParaRPr lang="en-US" sz="1500" dirty="0" smtClean="0"/>
          </a:p>
          <a:p>
            <a:pPr>
              <a:buNone/>
            </a:pPr>
            <a:r>
              <a:rPr lang="ru-RU" sz="1500" dirty="0" smtClean="0"/>
              <a:t>           </a:t>
            </a:r>
            <a:r>
              <a:rPr lang="en-US" sz="1500" dirty="0" smtClean="0"/>
              <a:t>B)(-1)ⁿ</a:t>
            </a:r>
            <a:r>
              <a:rPr lang="el-GR" sz="1500" dirty="0" smtClean="0"/>
              <a:t>π</a:t>
            </a:r>
            <a:r>
              <a:rPr lang="en-US" sz="1500" dirty="0" smtClean="0"/>
              <a:t>/12+</a:t>
            </a:r>
            <a:r>
              <a:rPr lang="el-GR" sz="1500" dirty="0" smtClean="0"/>
              <a:t>π</a:t>
            </a:r>
            <a:r>
              <a:rPr lang="en-US" sz="1500" dirty="0" smtClean="0"/>
              <a:t>n/2, n</a:t>
            </a:r>
            <a:r>
              <a:rPr lang="ru-RU" sz="1500" dirty="0" smtClean="0"/>
              <a:t>Є</a:t>
            </a:r>
            <a:r>
              <a:rPr lang="en-US" sz="1500" dirty="0" smtClean="0"/>
              <a:t>z</a:t>
            </a:r>
          </a:p>
          <a:p>
            <a:pPr>
              <a:buNone/>
            </a:pPr>
            <a:r>
              <a:rPr lang="ru-RU" sz="1500" dirty="0" smtClean="0"/>
              <a:t>           Г</a:t>
            </a:r>
            <a:r>
              <a:rPr lang="en-US" sz="1500" dirty="0" smtClean="0"/>
              <a:t>)±</a:t>
            </a:r>
            <a:r>
              <a:rPr lang="el-GR" sz="1500" dirty="0" smtClean="0"/>
              <a:t>π</a:t>
            </a:r>
            <a:r>
              <a:rPr lang="en-US" sz="1500" dirty="0" smtClean="0"/>
              <a:t>/3+2</a:t>
            </a:r>
            <a:r>
              <a:rPr lang="el-GR" sz="1500" dirty="0" smtClean="0"/>
              <a:t>π</a:t>
            </a:r>
            <a:r>
              <a:rPr lang="en-US" sz="1500" dirty="0" smtClean="0"/>
              <a:t>n, n</a:t>
            </a:r>
            <a:r>
              <a:rPr lang="ru-RU" sz="1500" dirty="0" smtClean="0"/>
              <a:t>Є</a:t>
            </a:r>
            <a:r>
              <a:rPr lang="en-US" sz="1500" dirty="0" smtClean="0"/>
              <a:t>z</a:t>
            </a:r>
            <a:endParaRPr lang="ru-RU" sz="1500" dirty="0" smtClean="0"/>
          </a:p>
          <a:p>
            <a:endParaRPr lang="ru-RU" sz="1500" dirty="0" smtClean="0"/>
          </a:p>
          <a:p>
            <a:r>
              <a:rPr lang="ru-RU" sz="1500" dirty="0" smtClean="0"/>
              <a:t>2</a:t>
            </a:r>
            <a:r>
              <a:rPr lang="ru-RU" sz="1500" dirty="0" smtClean="0"/>
              <a:t>)</a:t>
            </a:r>
            <a:r>
              <a:rPr lang="en-US" sz="1500" dirty="0" smtClean="0"/>
              <a:t> </a:t>
            </a:r>
            <a:r>
              <a:rPr lang="en-US" sz="1500" dirty="0" smtClean="0"/>
              <a:t>cos²x-sin²x=1</a:t>
            </a:r>
            <a:endParaRPr lang="ru-RU" sz="1500" dirty="0" smtClean="0"/>
          </a:p>
          <a:p>
            <a:pPr>
              <a:buNone/>
            </a:pPr>
            <a:r>
              <a:rPr lang="ru-RU" sz="1500" dirty="0" smtClean="0"/>
              <a:t>          </a:t>
            </a:r>
            <a:r>
              <a:rPr lang="ru-RU" sz="1500" dirty="0" smtClean="0"/>
              <a:t>А)</a:t>
            </a:r>
            <a:r>
              <a:rPr lang="el-GR" sz="1500" dirty="0" smtClean="0"/>
              <a:t>π</a:t>
            </a:r>
            <a:r>
              <a:rPr lang="en-US" sz="1500" dirty="0" smtClean="0"/>
              <a:t>n, n</a:t>
            </a:r>
            <a:r>
              <a:rPr lang="ru-RU" sz="1500" dirty="0" smtClean="0"/>
              <a:t>Є</a:t>
            </a:r>
            <a:r>
              <a:rPr lang="en-US" sz="1500" dirty="0" smtClean="0"/>
              <a:t>z</a:t>
            </a:r>
            <a:endParaRPr lang="ru-RU" sz="1500" dirty="0" smtClean="0"/>
          </a:p>
          <a:p>
            <a:pPr>
              <a:buNone/>
            </a:pPr>
            <a:r>
              <a:rPr lang="ru-RU" sz="1500" dirty="0" smtClean="0"/>
              <a:t>          Б)</a:t>
            </a:r>
            <a:r>
              <a:rPr lang="el-GR" sz="1500" dirty="0" smtClean="0"/>
              <a:t>π</a:t>
            </a:r>
            <a:r>
              <a:rPr lang="en-US" sz="1500" dirty="0" smtClean="0"/>
              <a:t>/2+2</a:t>
            </a:r>
            <a:r>
              <a:rPr lang="el-GR" sz="1500" dirty="0" smtClean="0"/>
              <a:t>π</a:t>
            </a:r>
            <a:r>
              <a:rPr lang="en-US" sz="1500" dirty="0" smtClean="0"/>
              <a:t>n, n</a:t>
            </a:r>
            <a:r>
              <a:rPr lang="ru-RU" sz="1500" dirty="0" smtClean="0"/>
              <a:t>Є</a:t>
            </a:r>
            <a:r>
              <a:rPr lang="en-US" sz="1500" dirty="0" smtClean="0"/>
              <a:t>z</a:t>
            </a:r>
            <a:endParaRPr lang="ru-RU" sz="1500" dirty="0" smtClean="0"/>
          </a:p>
          <a:p>
            <a:pPr>
              <a:buNone/>
            </a:pPr>
            <a:r>
              <a:rPr lang="ru-RU" sz="1500" dirty="0" smtClean="0"/>
              <a:t>          В)</a:t>
            </a:r>
            <a:r>
              <a:rPr lang="el-GR" sz="1500" dirty="0" smtClean="0"/>
              <a:t>π</a:t>
            </a:r>
            <a:r>
              <a:rPr lang="en-US" sz="1500" dirty="0" smtClean="0"/>
              <a:t>/2+</a:t>
            </a:r>
            <a:r>
              <a:rPr lang="el-GR" sz="1500" dirty="0" smtClean="0"/>
              <a:t>π</a:t>
            </a:r>
            <a:r>
              <a:rPr lang="en-US" sz="1500" dirty="0" smtClean="0"/>
              <a:t>n, n</a:t>
            </a:r>
            <a:r>
              <a:rPr lang="ru-RU" sz="1500" dirty="0" smtClean="0"/>
              <a:t>Є</a:t>
            </a:r>
            <a:r>
              <a:rPr lang="en-US" sz="1500" dirty="0" smtClean="0"/>
              <a:t>z</a:t>
            </a:r>
            <a:endParaRPr lang="ru-RU" sz="1500" dirty="0" smtClean="0"/>
          </a:p>
          <a:p>
            <a:pPr>
              <a:buNone/>
            </a:pPr>
            <a:r>
              <a:rPr lang="ru-RU" sz="1500" dirty="0" smtClean="0"/>
              <a:t>          Г)</a:t>
            </a:r>
            <a:r>
              <a:rPr lang="el-GR" sz="1500" dirty="0" smtClean="0"/>
              <a:t>π</a:t>
            </a:r>
            <a:r>
              <a:rPr lang="en-US" sz="1500" dirty="0" smtClean="0"/>
              <a:t>/2+</a:t>
            </a:r>
            <a:r>
              <a:rPr lang="el-GR" sz="1500" dirty="0" smtClean="0"/>
              <a:t>π</a:t>
            </a:r>
            <a:r>
              <a:rPr lang="en-US" sz="1500" dirty="0" smtClean="0"/>
              <a:t>n/2, n</a:t>
            </a:r>
            <a:r>
              <a:rPr lang="ru-RU" sz="1500" dirty="0" smtClean="0"/>
              <a:t>Є</a:t>
            </a:r>
            <a:r>
              <a:rPr lang="en-US" sz="1500" dirty="0" smtClean="0"/>
              <a:t>z</a:t>
            </a:r>
            <a:endParaRPr lang="ru-RU" sz="1500" dirty="0" smtClean="0"/>
          </a:p>
          <a:p>
            <a:endParaRPr lang="ru-RU" sz="1500" dirty="0" smtClean="0"/>
          </a:p>
          <a:p>
            <a:r>
              <a:rPr lang="ru-RU" sz="1500" dirty="0" smtClean="0"/>
              <a:t>3)</a:t>
            </a:r>
            <a:r>
              <a:rPr lang="en-US" sz="1500" dirty="0" smtClean="0"/>
              <a:t>6cos4x=0</a:t>
            </a:r>
            <a:endParaRPr lang="ru-RU" sz="1500" dirty="0" smtClean="0"/>
          </a:p>
          <a:p>
            <a:pPr>
              <a:buNone/>
            </a:pPr>
            <a:r>
              <a:rPr lang="ru-RU" sz="1500" dirty="0" smtClean="0"/>
              <a:t>          А)</a:t>
            </a:r>
            <a:r>
              <a:rPr lang="en-US" sz="1500" dirty="0" smtClean="0"/>
              <a:t> </a:t>
            </a:r>
            <a:r>
              <a:rPr lang="el-GR" sz="1500" dirty="0" smtClean="0"/>
              <a:t>π</a:t>
            </a:r>
            <a:r>
              <a:rPr lang="en-US" sz="1500" dirty="0" smtClean="0"/>
              <a:t>/48+</a:t>
            </a:r>
            <a:r>
              <a:rPr lang="el-GR" sz="1500" dirty="0" smtClean="0"/>
              <a:t>π</a:t>
            </a:r>
            <a:r>
              <a:rPr lang="en-US" sz="1500" dirty="0" smtClean="0"/>
              <a:t>n, n</a:t>
            </a:r>
            <a:r>
              <a:rPr lang="ru-RU" sz="1500" dirty="0" smtClean="0"/>
              <a:t>Є</a:t>
            </a:r>
            <a:r>
              <a:rPr lang="en-US" sz="1500" dirty="0" smtClean="0"/>
              <a:t>z</a:t>
            </a:r>
            <a:endParaRPr lang="ru-RU" sz="1500" dirty="0" smtClean="0"/>
          </a:p>
          <a:p>
            <a:pPr>
              <a:buNone/>
            </a:pPr>
            <a:r>
              <a:rPr lang="ru-RU" sz="1500" dirty="0" smtClean="0"/>
              <a:t>          Б)</a:t>
            </a:r>
            <a:r>
              <a:rPr lang="el-GR" sz="1500" dirty="0" smtClean="0"/>
              <a:t>π</a:t>
            </a:r>
            <a:r>
              <a:rPr lang="en-US" sz="1500" dirty="0" smtClean="0"/>
              <a:t>/8+</a:t>
            </a:r>
            <a:r>
              <a:rPr lang="el-GR" sz="1500" dirty="0" smtClean="0"/>
              <a:t>π</a:t>
            </a:r>
            <a:r>
              <a:rPr lang="en-US" sz="1500" dirty="0" smtClean="0"/>
              <a:t>n/4, n</a:t>
            </a:r>
            <a:r>
              <a:rPr lang="ru-RU" sz="1500" dirty="0" smtClean="0"/>
              <a:t>Є</a:t>
            </a:r>
            <a:r>
              <a:rPr lang="en-US" sz="1500" dirty="0" smtClean="0"/>
              <a:t>z</a:t>
            </a:r>
            <a:endParaRPr lang="ru-RU" sz="1500" dirty="0" smtClean="0"/>
          </a:p>
          <a:p>
            <a:pPr>
              <a:buNone/>
            </a:pPr>
            <a:r>
              <a:rPr lang="ru-RU" sz="1500" dirty="0" smtClean="0"/>
              <a:t>          В)</a:t>
            </a:r>
            <a:r>
              <a:rPr lang="el-GR" sz="1500" dirty="0" smtClean="0"/>
              <a:t>π</a:t>
            </a:r>
            <a:r>
              <a:rPr lang="en-US" sz="1500" dirty="0" smtClean="0"/>
              <a:t>/2+</a:t>
            </a:r>
            <a:r>
              <a:rPr lang="el-GR" sz="1500" dirty="0" smtClean="0"/>
              <a:t>π</a:t>
            </a:r>
            <a:r>
              <a:rPr lang="en-US" sz="1500" dirty="0" smtClean="0"/>
              <a:t>n, n</a:t>
            </a:r>
            <a:r>
              <a:rPr lang="ru-RU" sz="1500" dirty="0" smtClean="0"/>
              <a:t>Є</a:t>
            </a:r>
            <a:r>
              <a:rPr lang="en-US" sz="1500" dirty="0" smtClean="0"/>
              <a:t>z</a:t>
            </a:r>
            <a:endParaRPr lang="ru-RU" sz="1500" dirty="0" smtClean="0"/>
          </a:p>
          <a:p>
            <a:pPr>
              <a:buNone/>
            </a:pPr>
            <a:r>
              <a:rPr lang="ru-RU" sz="1500" dirty="0" smtClean="0"/>
              <a:t>          Г)±</a:t>
            </a:r>
            <a:r>
              <a:rPr lang="el-GR" sz="1500" dirty="0" smtClean="0"/>
              <a:t>π</a:t>
            </a:r>
            <a:r>
              <a:rPr lang="en-US" sz="1500" dirty="0" smtClean="0"/>
              <a:t>/8+</a:t>
            </a:r>
            <a:r>
              <a:rPr lang="el-GR" sz="1500" dirty="0" smtClean="0"/>
              <a:t>π</a:t>
            </a:r>
            <a:r>
              <a:rPr lang="en-US" sz="1500" dirty="0" smtClean="0"/>
              <a:t>n, n</a:t>
            </a:r>
            <a:r>
              <a:rPr lang="ru-RU" sz="1500" dirty="0" smtClean="0"/>
              <a:t>Є</a:t>
            </a:r>
            <a:r>
              <a:rPr lang="en-US" sz="1500" dirty="0" smtClean="0"/>
              <a:t>z</a:t>
            </a:r>
            <a:endParaRPr lang="ru-RU" sz="1500" dirty="0" smtClean="0"/>
          </a:p>
          <a:p>
            <a:pPr>
              <a:buNone/>
            </a:pPr>
            <a:endParaRPr lang="ru-RU" sz="1400" dirty="0" smtClean="0"/>
          </a:p>
          <a:p>
            <a:r>
              <a:rPr lang="ru-RU" sz="1500" dirty="0" smtClean="0"/>
              <a:t> </a:t>
            </a:r>
            <a:r>
              <a:rPr lang="en-US" sz="1500" dirty="0" smtClean="0"/>
              <a:t>4) </a:t>
            </a:r>
            <a:r>
              <a:rPr lang="en-US" sz="1500" dirty="0" err="1" smtClean="0"/>
              <a:t>cos</a:t>
            </a:r>
            <a:r>
              <a:rPr lang="en-US" sz="1500" dirty="0" smtClean="0"/>
              <a:t> (</a:t>
            </a:r>
            <a:r>
              <a:rPr lang="el-GR" sz="1500" dirty="0" smtClean="0"/>
              <a:t>π</a:t>
            </a:r>
            <a:r>
              <a:rPr lang="en-US" sz="1500" dirty="0" smtClean="0"/>
              <a:t>-x)=1</a:t>
            </a:r>
          </a:p>
          <a:p>
            <a:pPr>
              <a:buNone/>
            </a:pPr>
            <a:r>
              <a:rPr lang="ru-RU" sz="1500" dirty="0" smtClean="0"/>
              <a:t>            </a:t>
            </a:r>
            <a:r>
              <a:rPr lang="en-US" sz="1500" dirty="0" smtClean="0"/>
              <a:t>A)±</a:t>
            </a:r>
            <a:r>
              <a:rPr lang="el-GR" sz="1500" dirty="0" smtClean="0"/>
              <a:t>π</a:t>
            </a:r>
            <a:r>
              <a:rPr lang="en-US" sz="1500" dirty="0" smtClean="0"/>
              <a:t>/4+</a:t>
            </a:r>
            <a:r>
              <a:rPr lang="el-GR" sz="1500" dirty="0" smtClean="0"/>
              <a:t>π</a:t>
            </a:r>
            <a:r>
              <a:rPr lang="en-US" sz="1500" dirty="0" smtClean="0"/>
              <a:t>n, n</a:t>
            </a:r>
            <a:r>
              <a:rPr lang="ru-RU" sz="1500" dirty="0" smtClean="0"/>
              <a:t>Є</a:t>
            </a:r>
            <a:r>
              <a:rPr lang="en-US" sz="1500" dirty="0" smtClean="0"/>
              <a:t>z</a:t>
            </a:r>
          </a:p>
          <a:p>
            <a:pPr>
              <a:buNone/>
            </a:pPr>
            <a:r>
              <a:rPr lang="ru-RU" sz="1500" dirty="0" smtClean="0"/>
              <a:t>            Б</a:t>
            </a:r>
            <a:r>
              <a:rPr lang="en-US" sz="1500" dirty="0" smtClean="0"/>
              <a:t>)</a:t>
            </a:r>
            <a:r>
              <a:rPr lang="el-GR" sz="1500" dirty="0" smtClean="0"/>
              <a:t>π</a:t>
            </a:r>
            <a:r>
              <a:rPr lang="en-US" sz="1500" dirty="0" smtClean="0"/>
              <a:t>+2</a:t>
            </a:r>
            <a:r>
              <a:rPr lang="el-GR" sz="1500" dirty="0" smtClean="0"/>
              <a:t>π</a:t>
            </a:r>
            <a:r>
              <a:rPr lang="en-US" sz="1500" dirty="0" smtClean="0"/>
              <a:t>n, n</a:t>
            </a:r>
            <a:r>
              <a:rPr lang="ru-RU" sz="1500" dirty="0" smtClean="0"/>
              <a:t>Є</a:t>
            </a:r>
            <a:r>
              <a:rPr lang="en-US" sz="1500" dirty="0" smtClean="0"/>
              <a:t>z</a:t>
            </a:r>
          </a:p>
          <a:p>
            <a:pPr>
              <a:buNone/>
            </a:pPr>
            <a:r>
              <a:rPr lang="ru-RU" sz="1500" dirty="0" smtClean="0"/>
              <a:t>            В</a:t>
            </a:r>
            <a:r>
              <a:rPr lang="en-US" sz="1500" dirty="0" smtClean="0"/>
              <a:t>)2</a:t>
            </a:r>
            <a:r>
              <a:rPr lang="el-GR" sz="1500" dirty="0" smtClean="0"/>
              <a:t>π</a:t>
            </a:r>
            <a:r>
              <a:rPr lang="en-US" sz="1500" dirty="0" smtClean="0"/>
              <a:t>n, n</a:t>
            </a:r>
            <a:r>
              <a:rPr lang="ru-RU" sz="1500" dirty="0" smtClean="0"/>
              <a:t>Є</a:t>
            </a:r>
            <a:r>
              <a:rPr lang="en-US" sz="1500" dirty="0" smtClean="0"/>
              <a:t>z</a:t>
            </a:r>
          </a:p>
          <a:p>
            <a:pPr>
              <a:buNone/>
            </a:pPr>
            <a:r>
              <a:rPr lang="ru-RU" sz="1500" dirty="0" smtClean="0"/>
              <a:t>            Г</a:t>
            </a:r>
            <a:r>
              <a:rPr lang="en-US" sz="1500" dirty="0" smtClean="0"/>
              <a:t>) </a:t>
            </a:r>
            <a:r>
              <a:rPr lang="el-GR" sz="1500" dirty="0" smtClean="0"/>
              <a:t>π</a:t>
            </a:r>
            <a:r>
              <a:rPr lang="en-US" sz="1500" dirty="0" smtClean="0"/>
              <a:t>/2+</a:t>
            </a:r>
            <a:r>
              <a:rPr lang="el-GR" sz="1500" dirty="0" smtClean="0"/>
              <a:t>π</a:t>
            </a:r>
            <a:r>
              <a:rPr lang="en-US" sz="1500" dirty="0" smtClean="0"/>
              <a:t>n, n</a:t>
            </a:r>
            <a:r>
              <a:rPr lang="ru-RU" sz="1500" dirty="0" smtClean="0"/>
              <a:t>Є</a:t>
            </a:r>
            <a:r>
              <a:rPr lang="en-US" sz="1500" dirty="0" smtClean="0"/>
              <a:t>z</a:t>
            </a:r>
            <a:endParaRPr lang="ru-RU" sz="1500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3" dur="1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4" presetID="24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6" dur="1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9" dur="1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1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3" dur="1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4" presetID="24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6" dur="1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9" dur="1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2" dur="1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9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0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0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07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8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9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10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Проверяются и оцениваются ответы всех отвечающих у доски, высвечиваются на экране верные ответы.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507</TotalTime>
  <Words>527</Words>
  <Application>Microsoft Office PowerPoint</Application>
  <PresentationFormat>Экран (4:3)</PresentationFormat>
  <Paragraphs>100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Эркер</vt:lpstr>
      <vt:lpstr>Документ Microsoft Office Word</vt:lpstr>
      <vt:lpstr>Решение тригонометрических уравнений</vt:lpstr>
      <vt:lpstr>Цели урока</vt:lpstr>
      <vt:lpstr>Ход урока</vt:lpstr>
      <vt:lpstr>Задание 1</vt:lpstr>
      <vt:lpstr>Задание 2</vt:lpstr>
      <vt:lpstr>Задание 3</vt:lpstr>
      <vt:lpstr>Слайд 7</vt:lpstr>
      <vt:lpstr>Выберите правильный ответ</vt:lpstr>
      <vt:lpstr>Слайд 9</vt:lpstr>
      <vt:lpstr>Самостоятельная работа на 2 варианта</vt:lpstr>
      <vt:lpstr>Слайд 11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тригонометрических уравнений</dc:title>
  <dc:creator>Наташа</dc:creator>
  <cp:lastModifiedBy>аборкина</cp:lastModifiedBy>
  <cp:revision>41</cp:revision>
  <dcterms:created xsi:type="dcterms:W3CDTF">2012-12-23T12:21:33Z</dcterms:created>
  <dcterms:modified xsi:type="dcterms:W3CDTF">2012-12-23T21:13:41Z</dcterms:modified>
</cp:coreProperties>
</file>