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08" r:id="rId5"/>
  </p:sldMasterIdLst>
  <p:sldIdLst>
    <p:sldId id="261" r:id="rId6"/>
    <p:sldId id="257" r:id="rId7"/>
    <p:sldId id="260" r:id="rId8"/>
    <p:sldId id="256" r:id="rId9"/>
    <p:sldId id="28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82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83" r:id="rId27"/>
    <p:sldId id="277" r:id="rId28"/>
    <p:sldId id="280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5.wmf"/><Relationship Id="rId5" Type="http://schemas.openxmlformats.org/officeDocument/2006/relationships/image" Target="../media/image8.wmf"/><Relationship Id="rId10" Type="http://schemas.openxmlformats.org/officeDocument/2006/relationships/image" Target="../media/image11.wmf"/><Relationship Id="rId4" Type="http://schemas.openxmlformats.org/officeDocument/2006/relationships/image" Target="../media/image7.wmf"/><Relationship Id="rId9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4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9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1C9EA-56C5-4D79-86A6-2A8D1B4D5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792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EF4E9-13FF-49C9-B5E4-5987FBA7BE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078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C1DC-2A94-4C83-AA3C-CD77D8BE76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22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C2A8A-79B4-44CD-9AEB-50DBA8E7036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878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FFD33-ECE0-4558-B95D-528B54BA277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78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8BA6-68CC-498C-B2E6-2BE677F95B2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049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712D7-1A26-43B7-AA73-CCC4BBE8FF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164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83710-1603-4EB8-AF0A-DB67D3E8AB4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35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56FC0-230F-427F-AC2E-A3962AF83AA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64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37F93-5FD1-43C9-BFEF-3BB03E6426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9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1F02-CAAB-445A-9F86-48E96E192F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72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196FF-07D2-4950-A9A5-2AF731AB37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52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29CB9-640D-42B3-B85B-B961E0E71A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6934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E14E5-E44C-4A7F-A954-0FE49566D2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550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687C8-DC9A-4415-98E5-77B8272C53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2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A6433-CFE5-43A9-942D-BD79C49C7B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9918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5FD1-C18B-4526-B5B6-5D02DDD2F0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5858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D47B6-1C41-45D9-9073-7BF6D8C1417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81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ACDCA-2631-41E1-BBF8-F5F8961CDC8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13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9A56E-B803-4342-8963-AFC727C2E3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05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C619F-4A25-4794-A631-07A33EDCF8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363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81DF7-FCB5-451B-BBD4-828E765EB3A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5072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922B0-9461-4B27-B0E2-736FE70DBC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764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03D43-4B0C-4688-8497-AF5416EA57E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749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A7B1F-7775-4253-BBB3-7FA5E50F0F4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172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6906A-BE7F-4917-A4D7-F421B969AB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272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A1027-2DAB-4C89-8053-0ECB8B95B0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3640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30204-1327-4AA1-8BC0-D4E7A88B74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4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D5D7F-4C65-4B54-B6DE-9031335115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746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9005B-A1AD-4EC0-B71E-07F2EB5288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339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3197F-6550-4EB8-8324-2BB9E3281A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860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690AB-02FE-493D-8B8E-1268F27D0A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8665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F4F2-3C5E-4F57-BACB-5E005CF535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007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C0A5D-FF6A-4E70-B442-6252B641CCA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954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8DD91-25EF-4A42-899F-0E3329BFF5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881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5907-3BAC-4E3A-BC07-1AE1E693B88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529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A153-15C5-4EBF-B24F-2EE87372EB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208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0EFE3-EA68-435B-A3DC-DDF5C5CE928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B6020-4EFE-4FC2-A104-0B3F9584DF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550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0474A-7F82-4AC3-854B-C9A2F113C2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8176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488DF-8403-44F9-91C8-92304002F9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4341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B97F5-5DE5-4C0D-ABC8-06C45982F8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9784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0B7E7-1BD0-4B76-878B-542790E1AC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627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47CB8-DE03-44E3-8A56-D8EBF2372C2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20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F17C64-2060-4A10-A268-68A61C66071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51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1F6536-1026-4C2C-B12B-BB910F6C64EE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90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D46A103-EFC9-4941-9A5D-CF382AEDF93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14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2EE91E-6263-44C1-8D19-508297DA095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2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://encycl.opentopia.com/enimages/1646/1645899/Hexagonal_prism.pn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6.png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oleObject" Target="../embeddings/oleObject38.bin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44.png"/><Relationship Id="rId4" Type="http://schemas.openxmlformats.org/officeDocument/2006/relationships/image" Target="../media/image42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12.png"/><Relationship Id="rId21" Type="http://schemas.openxmlformats.org/officeDocument/2006/relationships/oleObject" Target="../embeddings/oleObject10.bin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24" Type="http://schemas.openxmlformats.org/officeDocument/2006/relationships/oleObject" Target="../embeddings/oleObject13.bin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oleObject" Target="../embeddings/oleObject12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53.jpeg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0.bin"/><Relationship Id="rId10" Type="http://schemas.openxmlformats.org/officeDocument/2006/relationships/hyperlink" Target="1.mw" TargetMode="External"/><Relationship Id="rId4" Type="http://schemas.openxmlformats.org/officeDocument/2006/relationships/image" Target="../media/image54.png"/><Relationship Id="rId9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59.wmf"/><Relationship Id="rId3" Type="http://schemas.openxmlformats.org/officeDocument/2006/relationships/image" Target="../media/image60.jpeg"/><Relationship Id="rId7" Type="http://schemas.openxmlformats.org/officeDocument/2006/relationships/image" Target="../media/image62.png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wmf"/><Relationship Id="rId11" Type="http://schemas.openxmlformats.org/officeDocument/2006/relationships/image" Target="../media/image58.wmf"/><Relationship Id="rId5" Type="http://schemas.openxmlformats.org/officeDocument/2006/relationships/oleObject" Target="../embeddings/oleObject42.bin"/><Relationship Id="rId10" Type="http://schemas.openxmlformats.org/officeDocument/2006/relationships/oleObject" Target="../embeddings/oleObject44.bin"/><Relationship Id="rId4" Type="http://schemas.openxmlformats.org/officeDocument/2006/relationships/image" Target="../media/image61.png"/><Relationship Id="rId9" Type="http://schemas.openxmlformats.org/officeDocument/2006/relationships/image" Target="../media/image57.wmf"/><Relationship Id="rId14" Type="http://schemas.openxmlformats.org/officeDocument/2006/relationships/hyperlink" Target="2.mw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image" Target="../media/image68.png"/><Relationship Id="rId3" Type="http://schemas.openxmlformats.org/officeDocument/2006/relationships/image" Target="../media/image60.jpeg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66.wmf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65.wmf"/><Relationship Id="rId4" Type="http://schemas.openxmlformats.org/officeDocument/2006/relationships/image" Target="../media/image67.png"/><Relationship Id="rId9" Type="http://schemas.openxmlformats.org/officeDocument/2006/relationships/oleObject" Target="../embeddings/oleObject48.bin"/><Relationship Id="rId14" Type="http://schemas.openxmlformats.org/officeDocument/2006/relationships/hyperlink" Target="3.mw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8.wmf"/><Relationship Id="rId18" Type="http://schemas.openxmlformats.org/officeDocument/2006/relationships/oleObject" Target="../embeddings/oleObject21.bin"/><Relationship Id="rId26" Type="http://schemas.openxmlformats.org/officeDocument/2006/relationships/oleObject" Target="../embeddings/oleObject25.bin"/><Relationship Id="rId3" Type="http://schemas.openxmlformats.org/officeDocument/2006/relationships/image" Target="../media/image12.png"/><Relationship Id="rId21" Type="http://schemas.openxmlformats.org/officeDocument/2006/relationships/image" Target="../media/image14.wmf"/><Relationship Id="rId7" Type="http://schemas.openxmlformats.org/officeDocument/2006/relationships/image" Target="../media/image5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10.wmf"/><Relationship Id="rId25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2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7.wmf"/><Relationship Id="rId24" Type="http://schemas.openxmlformats.org/officeDocument/2006/relationships/oleObject" Target="../embeddings/oleObject24.bin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23" Type="http://schemas.openxmlformats.org/officeDocument/2006/relationships/image" Target="../media/image11.wmf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13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3.bin"/><Relationship Id="rId27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20.wmf"/><Relationship Id="rId18" Type="http://schemas.openxmlformats.org/officeDocument/2006/relationships/oleObject" Target="../embeddings/oleObject33.bin"/><Relationship Id="rId3" Type="http://schemas.openxmlformats.org/officeDocument/2006/relationships/image" Target="../media/image12.png"/><Relationship Id="rId21" Type="http://schemas.openxmlformats.org/officeDocument/2006/relationships/image" Target="../media/image24.wmf"/><Relationship Id="rId7" Type="http://schemas.openxmlformats.org/officeDocument/2006/relationships/image" Target="../media/image17.wmf"/><Relationship Id="rId12" Type="http://schemas.openxmlformats.org/officeDocument/2006/relationships/oleObject" Target="../embeddings/oleObject30.bin"/><Relationship Id="rId17" Type="http://schemas.openxmlformats.org/officeDocument/2006/relationships/image" Target="../media/image2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32.bin"/><Relationship Id="rId20" Type="http://schemas.openxmlformats.org/officeDocument/2006/relationships/oleObject" Target="../embeddings/oleObject34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9.wmf"/><Relationship Id="rId5" Type="http://schemas.openxmlformats.org/officeDocument/2006/relationships/image" Target="../media/image4.wmf"/><Relationship Id="rId15" Type="http://schemas.openxmlformats.org/officeDocument/2006/relationships/image" Target="../media/image21.wmf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23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18.wmf"/><Relationship Id="rId14" Type="http://schemas.openxmlformats.org/officeDocument/2006/relationships/oleObject" Target="../embeddings/oleObject3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Нахождение углов в правильной шестиугольной призме</a:t>
            </a:r>
            <a:endParaRPr lang="ru-RU" dirty="0"/>
          </a:p>
        </p:txBody>
      </p:sp>
      <p:pic>
        <p:nvPicPr>
          <p:cNvPr id="4098" name="Picture 2" descr="Картинка 1 из 18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12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Moria_Indian zhar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512" y="61874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04800" y="255612"/>
            <a:ext cx="82296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                                     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п</a:t>
            </a:r>
            <a:r>
              <a:rPr lang="ru-RU" sz="2800" dirty="0">
                <a:solidFill>
                  <a:srgbClr val="FF0000"/>
                </a:solidFill>
              </a:rPr>
              <a:t>рямой </a:t>
            </a:r>
            <a:r>
              <a:rPr lang="en-US" sz="2800" i="1" dirty="0">
                <a:solidFill>
                  <a:srgbClr val="FF0000"/>
                </a:solidFill>
              </a:rPr>
              <a:t>AA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и плоскостью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</a:t>
            </a:r>
            <a:r>
              <a:rPr lang="en-US">
                <a:solidFill>
                  <a:srgbClr val="FF3300"/>
                </a:solidFill>
              </a:rPr>
              <a:t>90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205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1964159"/>
            <a:ext cx="3814763" cy="312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4365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04800" y="394618"/>
            <a:ext cx="868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п</a:t>
            </a:r>
            <a:r>
              <a:rPr lang="ru-RU" sz="2800" dirty="0">
                <a:solidFill>
                  <a:srgbClr val="FF0000"/>
                </a:solidFill>
              </a:rPr>
              <a:t>рямой </a:t>
            </a:r>
            <a:r>
              <a:rPr lang="en-US" sz="2800" i="1" dirty="0">
                <a:solidFill>
                  <a:srgbClr val="FF0000"/>
                </a:solidFill>
              </a:rPr>
              <a:t>AB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и плоскостью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838200" y="51054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45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66168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214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322610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</a:t>
            </a:r>
            <a:r>
              <a:rPr lang="ru-RU" sz="2800" dirty="0">
                <a:solidFill>
                  <a:srgbClr val="FF0000"/>
                </a:solidFill>
              </a:rPr>
              <a:t>плоскостями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sz="2800" dirty="0">
                <a:solidFill>
                  <a:srgbClr val="FF0000"/>
                </a:solidFill>
              </a:rPr>
              <a:t> и </a:t>
            </a:r>
            <a:r>
              <a:rPr lang="en-US" sz="2800" i="1" dirty="0">
                <a:solidFill>
                  <a:srgbClr val="FF0000"/>
                </a:solidFill>
              </a:rPr>
              <a:t>ABB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</a:t>
            </a:r>
            <a:r>
              <a:rPr lang="en-US">
                <a:solidFill>
                  <a:srgbClr val="FF3300"/>
                </a:solidFill>
              </a:rPr>
              <a:t>90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94160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34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143000"/>
          </a:xfrm>
        </p:spPr>
        <p:txBody>
          <a:bodyPr/>
          <a:lstStyle/>
          <a:p>
            <a:r>
              <a:rPr lang="ru-RU" dirty="0" smtClean="0"/>
              <a:t>Надо чуть-чуть подумать</a:t>
            </a:r>
            <a:endParaRPr lang="ru-RU" dirty="0"/>
          </a:p>
        </p:txBody>
      </p:sp>
      <p:pic>
        <p:nvPicPr>
          <p:cNvPr id="15362" name="Picture 2" descr="C:\Users\Андрей Павлов\AppData\Local\Microsoft\Windows\Temporary Internet Files\Content.IE5\2TKHSSWK\MC9004344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2514600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Андрей Павлов\AppData\Local\Microsoft\Windows\Temporary Internet Files\Content.IE5\2TKHSSWK\MC90043441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392488" cy="494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245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прямыми: </a:t>
            </a:r>
            <a:r>
              <a:rPr lang="ru-RU" sz="2800" dirty="0">
                <a:solidFill>
                  <a:srgbClr val="FF0000"/>
                </a:solidFill>
              </a:rPr>
              <a:t>        </a:t>
            </a:r>
            <a:r>
              <a:rPr lang="en-US" sz="2800" dirty="0">
                <a:solidFill>
                  <a:srgbClr val="FF0000"/>
                </a:solidFill>
              </a:rPr>
              <a:t> 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BD</a:t>
            </a:r>
            <a:r>
              <a:rPr lang="en-US" sz="2800" baseline="-25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6147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385921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228600" y="1905000"/>
            <a:ext cx="8458200" cy="3163888"/>
            <a:chOff x="144" y="1200"/>
            <a:chExt cx="5328" cy="1993"/>
          </a:xfrm>
        </p:grpSpPr>
        <p:sp>
          <p:nvSpPr>
            <p:cNvPr id="6149" name="Text Box 11"/>
            <p:cNvSpPr txBox="1">
              <a:spLocks noChangeArrowheads="1"/>
            </p:cNvSpPr>
            <p:nvPr/>
          </p:nvSpPr>
          <p:spPr bwMode="auto">
            <a:xfrm>
              <a:off x="2640" y="1344"/>
              <a:ext cx="2832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Решение: Искомый угол равен углу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. </a:t>
              </a:r>
              <a:r>
                <a:rPr lang="ru-RU" dirty="0">
                  <a:solidFill>
                    <a:srgbClr val="FF0000"/>
                  </a:solidFill>
                </a:rPr>
                <a:t>В прямоугольном треугольнике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=</a:t>
              </a:r>
              <a:r>
                <a:rPr lang="ru-RU" dirty="0">
                  <a:solidFill>
                    <a:srgbClr val="FF0000"/>
                  </a:solidFill>
                </a:rPr>
                <a:t> </a:t>
              </a:r>
              <a:r>
                <a:rPr lang="en-US" dirty="0">
                  <a:solidFill>
                    <a:srgbClr val="FF0000"/>
                  </a:solidFill>
                </a:rPr>
                <a:t>       </a:t>
              </a:r>
              <a:r>
                <a:rPr lang="ru-RU" dirty="0">
                  <a:solidFill>
                    <a:srgbClr val="FF0000"/>
                  </a:solidFill>
                </a:rPr>
                <a:t>; 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i="1" baseline="-25000" dirty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=</a:t>
              </a:r>
              <a:r>
                <a:rPr lang="en-US" dirty="0">
                  <a:solidFill>
                    <a:srgbClr val="FF0000"/>
                  </a:solidFill>
                </a:rPr>
                <a:t>1; </a:t>
              </a:r>
              <a:r>
                <a:rPr lang="en-US" i="1" dirty="0">
                  <a:solidFill>
                    <a:srgbClr val="FF0000"/>
                  </a:solidFill>
                </a:rPr>
                <a:t>BD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=2</a:t>
              </a:r>
              <a:r>
                <a:rPr lang="ru-RU" dirty="0">
                  <a:solidFill>
                    <a:srgbClr val="FF0000"/>
                  </a:solidFill>
                </a:rPr>
                <a:t>. Следовательно,</a:t>
              </a:r>
            </a:p>
          </p:txBody>
        </p:sp>
        <p:graphicFrame>
          <p:nvGraphicFramePr>
            <p:cNvPr id="6150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7771608"/>
                </p:ext>
              </p:extLst>
            </p:nvPr>
          </p:nvGraphicFramePr>
          <p:xfrm>
            <a:off x="4992" y="1776"/>
            <a:ext cx="288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6" name="Equation" r:id="rId4" imgW="457200" imgH="444240" progId="Equation.DSMT4">
                    <p:embed/>
                  </p:oleObj>
                </mc:Choice>
                <mc:Fallback>
                  <p:oleObj name="Equation" r:id="rId4" imgW="45720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2" y="1776"/>
                          <a:ext cx="288" cy="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1" name="Object 13"/>
            <p:cNvGraphicFramePr>
              <a:graphicFrameLocks noChangeAspect="1"/>
            </p:cNvGraphicFramePr>
            <p:nvPr/>
          </p:nvGraphicFramePr>
          <p:xfrm>
            <a:off x="3600" y="2304"/>
            <a:ext cx="72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7" name="Equation" r:id="rId6" imgW="1155700" imgH="381000" progId="Equation.DSMT4">
                    <p:embed/>
                  </p:oleObj>
                </mc:Choice>
                <mc:Fallback>
                  <p:oleObj name="Equation" r:id="rId6" imgW="1155700" imgH="3810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" y="2304"/>
                          <a:ext cx="72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152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200"/>
              <a:ext cx="2431" cy="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7555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прямыми: </a:t>
            </a:r>
            <a:r>
              <a:rPr lang="ru-RU" sz="2800" dirty="0">
                <a:solidFill>
                  <a:srgbClr val="FF0000"/>
                </a:solidFill>
              </a:rPr>
              <a:t>        </a:t>
            </a:r>
            <a:r>
              <a:rPr lang="en-US" sz="2800" dirty="0">
                <a:solidFill>
                  <a:srgbClr val="FF0000"/>
                </a:solidFill>
              </a:rPr>
              <a:t> 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>
                <a:solidFill>
                  <a:srgbClr val="FF0000"/>
                </a:solidFill>
              </a:rPr>
              <a:t>BE</a:t>
            </a:r>
            <a:r>
              <a:rPr lang="en-US" sz="2800" baseline="-25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717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385921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417" name="Group 9"/>
          <p:cNvGrpSpPr>
            <a:grpSpLocks/>
          </p:cNvGrpSpPr>
          <p:nvPr/>
        </p:nvGrpSpPr>
        <p:grpSpPr bwMode="auto">
          <a:xfrm>
            <a:off x="381000" y="1981200"/>
            <a:ext cx="8534400" cy="3163888"/>
            <a:chOff x="240" y="1248"/>
            <a:chExt cx="5376" cy="1993"/>
          </a:xfrm>
        </p:grpSpPr>
        <p:sp>
          <p:nvSpPr>
            <p:cNvPr id="7173" name="Text Box 5"/>
            <p:cNvSpPr txBox="1">
              <a:spLocks noChangeArrowheads="1"/>
            </p:cNvSpPr>
            <p:nvPr/>
          </p:nvSpPr>
          <p:spPr bwMode="auto">
            <a:xfrm>
              <a:off x="2784" y="1344"/>
              <a:ext cx="2832" cy="1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Решение: Искомый угол равен углу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BE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. </a:t>
              </a:r>
              <a:r>
                <a:rPr lang="ru-RU" dirty="0">
                  <a:solidFill>
                    <a:srgbClr val="FF0000"/>
                  </a:solidFill>
                </a:rPr>
                <a:t>В прямоугольном треугольнике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BE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катет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E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равен</a:t>
              </a:r>
              <a:r>
                <a:rPr lang="en-US" dirty="0">
                  <a:solidFill>
                    <a:srgbClr val="FF0000"/>
                  </a:solidFill>
                </a:rPr>
                <a:t> 2</a:t>
              </a:r>
              <a:r>
                <a:rPr lang="ru-RU" dirty="0">
                  <a:solidFill>
                    <a:srgbClr val="FF0000"/>
                  </a:solidFill>
                </a:rPr>
                <a:t>; катет 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B</a:t>
              </a:r>
              <a:r>
                <a:rPr lang="en-US" i="1" baseline="-25000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равен 1. Следовательно,</a:t>
              </a:r>
            </a:p>
          </p:txBody>
        </p:sp>
        <p:graphicFrame>
          <p:nvGraphicFramePr>
            <p:cNvPr id="717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8581510"/>
                </p:ext>
              </p:extLst>
            </p:nvPr>
          </p:nvGraphicFramePr>
          <p:xfrm>
            <a:off x="3696" y="2774"/>
            <a:ext cx="744" cy="2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8" name="Equation" r:id="rId4" imgW="1180588" imgH="393529" progId="Equation.DSMT4">
                    <p:embed/>
                  </p:oleObj>
                </mc:Choice>
                <mc:Fallback>
                  <p:oleObj name="Equation" r:id="rId4" imgW="1180588" imgH="393529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2774"/>
                          <a:ext cx="744" cy="2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5" name="Picture 8"/>
            <p:cNvSpPr>
              <a:spLocks noChangeAspect="1" noChangeArrowheads="1"/>
            </p:cNvSpPr>
            <p:nvPr/>
          </p:nvSpPr>
          <p:spPr bwMode="auto">
            <a:xfrm>
              <a:off x="240" y="1248"/>
              <a:ext cx="2431" cy="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2598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4800" y="106586"/>
            <a:ext cx="868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</a:t>
            </a:r>
            <a:r>
              <a:rPr lang="ru-RU" sz="2800" dirty="0" smtClean="0">
                <a:solidFill>
                  <a:srgbClr val="FF0000"/>
                </a:solidFill>
              </a:rPr>
              <a:t>шестиугольной </a:t>
            </a:r>
            <a:r>
              <a:rPr lang="ru-RU" sz="2800" dirty="0">
                <a:solidFill>
                  <a:srgbClr val="FF0000"/>
                </a:solidFill>
              </a:rPr>
              <a:t>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п</a:t>
            </a:r>
            <a:r>
              <a:rPr lang="ru-RU" sz="2800" dirty="0">
                <a:solidFill>
                  <a:srgbClr val="FF0000"/>
                </a:solidFill>
              </a:rPr>
              <a:t>рямой </a:t>
            </a:r>
            <a:r>
              <a:rPr lang="en-US" sz="2800" i="1" dirty="0">
                <a:solidFill>
                  <a:srgbClr val="FF0000"/>
                </a:solidFill>
              </a:rPr>
              <a:t>AC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и плоскостью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66168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38" y="1711424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9"/>
          <p:cNvSpPr txBox="1">
            <a:spLocks noChangeArrowheads="1"/>
          </p:cNvSpPr>
          <p:nvPr/>
        </p:nvSpPr>
        <p:spPr bwMode="auto">
          <a:xfrm>
            <a:off x="1066801" y="5737225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FF3300"/>
                </a:solidFill>
              </a:rPr>
              <a:t>Ответ: </a:t>
            </a:r>
            <a:r>
              <a:rPr lang="en-US" dirty="0">
                <a:solidFill>
                  <a:srgbClr val="FF3300"/>
                </a:solidFill>
              </a:rPr>
              <a:t>30</a:t>
            </a:r>
            <a:r>
              <a:rPr lang="ru-RU" baseline="30000" dirty="0">
                <a:solidFill>
                  <a:srgbClr val="FF3300"/>
                </a:solidFill>
              </a:rPr>
              <a:t>о</a:t>
            </a:r>
            <a:r>
              <a:rPr lang="ru-RU" dirty="0">
                <a:solidFill>
                  <a:srgbClr val="FF33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536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178594"/>
            <a:ext cx="8686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</a:t>
            </a:r>
            <a:r>
              <a:rPr lang="ru-RU" sz="2800" dirty="0" smtClean="0">
                <a:solidFill>
                  <a:srgbClr val="FF0000"/>
                </a:solidFill>
              </a:rPr>
              <a:t>шестиугольной </a:t>
            </a:r>
            <a:r>
              <a:rPr lang="ru-RU" sz="2800" dirty="0">
                <a:solidFill>
                  <a:srgbClr val="FF0000"/>
                </a:solidFill>
              </a:rPr>
              <a:t>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</a:t>
            </a:r>
            <a:r>
              <a:rPr lang="en-US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п</a:t>
            </a:r>
            <a:r>
              <a:rPr lang="ru-RU" sz="2800" dirty="0">
                <a:solidFill>
                  <a:srgbClr val="FF0000"/>
                </a:solidFill>
              </a:rPr>
              <a:t>рямой </a:t>
            </a:r>
            <a:r>
              <a:rPr lang="en-US" sz="2800" i="1" dirty="0">
                <a:solidFill>
                  <a:srgbClr val="FF0000"/>
                </a:solidFill>
              </a:rPr>
              <a:t>AD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и плоскостью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ABC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457200" y="5218302"/>
            <a:ext cx="8458200" cy="1166813"/>
            <a:chOff x="288" y="3017"/>
            <a:chExt cx="5328" cy="735"/>
          </a:xfrm>
        </p:grpSpPr>
        <p:graphicFrame>
          <p:nvGraphicFramePr>
            <p:cNvPr id="5131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7981428"/>
                </p:ext>
              </p:extLst>
            </p:nvPr>
          </p:nvGraphicFramePr>
          <p:xfrm>
            <a:off x="1746" y="3296"/>
            <a:ext cx="656" cy="4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6" name="Equation" r:id="rId3" imgW="1040948" imgH="723586" progId="Equation.DSMT4">
                    <p:embed/>
                  </p:oleObj>
                </mc:Choice>
                <mc:Fallback>
                  <p:oleObj name="Equation" r:id="rId3" imgW="1040948" imgH="723586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6" y="3296"/>
                          <a:ext cx="656" cy="4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2" name="Text Box 7"/>
            <p:cNvSpPr txBox="1">
              <a:spLocks noChangeArrowheads="1"/>
            </p:cNvSpPr>
            <p:nvPr/>
          </p:nvSpPr>
          <p:spPr bwMode="auto">
            <a:xfrm>
              <a:off x="288" y="3017"/>
              <a:ext cx="5328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В прямоугольном треугольнике </a:t>
              </a:r>
              <a:r>
                <a:rPr lang="en-US" i="1" dirty="0">
                  <a:solidFill>
                    <a:srgbClr val="FF0000"/>
                  </a:solidFill>
                </a:rPr>
                <a:t>ADD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имеем: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DD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dirty="0">
                  <a:solidFill>
                    <a:srgbClr val="FF0000"/>
                  </a:solidFill>
                </a:rPr>
                <a:t> = 1, </a:t>
              </a:r>
              <a:r>
                <a:rPr lang="en-US" i="1" dirty="0">
                  <a:solidFill>
                    <a:srgbClr val="FF0000"/>
                  </a:solidFill>
                </a:rPr>
                <a:t>AD</a:t>
              </a:r>
              <a:r>
                <a:rPr lang="en-US" dirty="0">
                  <a:solidFill>
                    <a:srgbClr val="FF0000"/>
                  </a:solidFill>
                </a:rPr>
                <a:t> = </a:t>
              </a:r>
              <a:r>
                <a:rPr lang="ru-RU" dirty="0">
                  <a:solidFill>
                    <a:srgbClr val="FF0000"/>
                  </a:solidFill>
                </a:rPr>
                <a:t>2</a:t>
              </a:r>
              <a:r>
                <a:rPr lang="en-US" dirty="0">
                  <a:solidFill>
                    <a:srgbClr val="FF0000"/>
                  </a:solidFill>
                </a:rPr>
                <a:t>.</a:t>
              </a:r>
              <a:endParaRPr lang="ru-RU" dirty="0">
                <a:solidFill>
                  <a:srgbClr val="FF0000"/>
                </a:solidFill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 </a:t>
              </a:r>
              <a:r>
                <a:rPr lang="ru-RU" dirty="0">
                  <a:solidFill>
                    <a:srgbClr val="FF0000"/>
                  </a:solidFill>
                </a:rPr>
                <a:t>Следовательно,  </a:t>
              </a:r>
            </a:p>
          </p:txBody>
        </p:sp>
      </p:grpSp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22152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209" name="Group 9"/>
          <p:cNvGrpSpPr>
            <a:grpSpLocks/>
          </p:cNvGrpSpPr>
          <p:nvPr/>
        </p:nvGrpSpPr>
        <p:grpSpPr bwMode="auto">
          <a:xfrm>
            <a:off x="472792" y="1623711"/>
            <a:ext cx="8458200" cy="3632200"/>
            <a:chOff x="288" y="936"/>
            <a:chExt cx="5328" cy="2288"/>
          </a:xfrm>
        </p:grpSpPr>
        <p:sp>
          <p:nvSpPr>
            <p:cNvPr id="5126" name="Text Box 10"/>
            <p:cNvSpPr txBox="1">
              <a:spLocks noChangeArrowheads="1"/>
            </p:cNvSpPr>
            <p:nvPr/>
          </p:nvSpPr>
          <p:spPr bwMode="auto">
            <a:xfrm>
              <a:off x="288" y="2936"/>
              <a:ext cx="53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dirty="0">
                  <a:solidFill>
                    <a:srgbClr val="FF0000"/>
                  </a:solidFill>
                </a:rPr>
                <a:t>Решение: Искомый угол     равен углу </a:t>
              </a:r>
              <a:r>
                <a:rPr lang="en-US" i="1" dirty="0">
                  <a:solidFill>
                    <a:srgbClr val="FF0000"/>
                  </a:solidFill>
                </a:rPr>
                <a:t>D</a:t>
              </a:r>
              <a:r>
                <a:rPr lang="en-US" baseline="-25000" dirty="0">
                  <a:solidFill>
                    <a:srgbClr val="FF0000"/>
                  </a:solidFill>
                </a:rPr>
                <a:t>1</a:t>
              </a:r>
              <a:r>
                <a:rPr lang="en-US" i="1" dirty="0">
                  <a:solidFill>
                    <a:srgbClr val="FF0000"/>
                  </a:solidFill>
                </a:rPr>
                <a:t>AD.</a:t>
              </a:r>
              <a:endParaRPr lang="ru-RU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5127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5338874"/>
                </p:ext>
              </p:extLst>
            </p:nvPr>
          </p:nvGraphicFramePr>
          <p:xfrm>
            <a:off x="2360" y="3026"/>
            <a:ext cx="136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7" name="Equation" r:id="rId6" imgW="215640" imgH="266400" progId="Equation.DSMT4">
                    <p:embed/>
                  </p:oleObj>
                </mc:Choice>
                <mc:Fallback>
                  <p:oleObj name="Equation" r:id="rId6" imgW="215640" imgH="266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0" y="3026"/>
                          <a:ext cx="136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128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936"/>
              <a:ext cx="2484" cy="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9476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250602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</a:t>
            </a:r>
            <a:r>
              <a:rPr lang="ru-RU" sz="2800" dirty="0" smtClean="0">
                <a:solidFill>
                  <a:srgbClr val="FF0000"/>
                </a:solidFill>
              </a:rPr>
              <a:t>шестиугольной </a:t>
            </a:r>
            <a:r>
              <a:rPr lang="ru-RU" sz="2800" dirty="0">
                <a:solidFill>
                  <a:srgbClr val="FF0000"/>
                </a:solidFill>
              </a:rPr>
              <a:t>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</a:t>
            </a:r>
            <a:r>
              <a:rPr lang="ru-RU" sz="2800" dirty="0">
                <a:solidFill>
                  <a:srgbClr val="FF0000"/>
                </a:solidFill>
              </a:rPr>
              <a:t>плоскостями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ABB</a:t>
            </a:r>
            <a:r>
              <a:rPr lang="en-US" sz="2800" baseline="-25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 и </a:t>
            </a:r>
            <a:r>
              <a:rPr lang="en-US" sz="2800" i="1" dirty="0">
                <a:solidFill>
                  <a:srgbClr val="FF0000"/>
                </a:solidFill>
              </a:rPr>
              <a:t>BCC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6</a:t>
            </a:r>
            <a:r>
              <a:rPr lang="en-US">
                <a:solidFill>
                  <a:srgbClr val="FF3300"/>
                </a:solidFill>
              </a:rPr>
              <a:t>0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22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026"/>
          <p:cNvSpPr txBox="1">
            <a:spLocks noChangeArrowheads="1"/>
          </p:cNvSpPr>
          <p:nvPr/>
        </p:nvSpPr>
        <p:spPr bwMode="auto">
          <a:xfrm>
            <a:off x="0" y="178594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</a:t>
            </a:r>
            <a:r>
              <a:rPr lang="ru-RU" sz="2800" dirty="0" smtClean="0">
                <a:solidFill>
                  <a:srgbClr val="FF0000"/>
                </a:solidFill>
              </a:rPr>
              <a:t>шестиугольной </a:t>
            </a:r>
            <a:r>
              <a:rPr lang="ru-RU" sz="2800" dirty="0">
                <a:solidFill>
                  <a:srgbClr val="FF0000"/>
                </a:solidFill>
              </a:rPr>
              <a:t>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</a:t>
            </a:r>
            <a:r>
              <a:rPr lang="ru-RU" sz="2800" dirty="0">
                <a:solidFill>
                  <a:srgbClr val="FF0000"/>
                </a:solidFill>
              </a:rPr>
              <a:t>плоскостями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ABB</a:t>
            </a:r>
            <a:r>
              <a:rPr lang="en-US" sz="2800" baseline="-25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 и </a:t>
            </a:r>
            <a:r>
              <a:rPr lang="en-US" sz="2800" i="1" dirty="0">
                <a:solidFill>
                  <a:srgbClr val="FF0000"/>
                </a:solidFill>
              </a:rPr>
              <a:t>CDD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4515" name="Text Box 1027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</a:t>
            </a:r>
            <a:r>
              <a:rPr lang="en-US">
                <a:solidFill>
                  <a:srgbClr val="FF3300"/>
                </a:solidFill>
              </a:rPr>
              <a:t>60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4100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478136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59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2736"/>
            <a:ext cx="5604668" cy="4844439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887905"/>
              </p:ext>
            </p:extLst>
          </p:nvPr>
        </p:nvGraphicFramePr>
        <p:xfrm>
          <a:off x="4349998" y="5973610"/>
          <a:ext cx="438026" cy="335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6" name="Equation" r:id="rId4" imgW="139680" imgH="152280" progId="Equation.DSMT4">
                  <p:embed/>
                </p:oleObj>
              </mc:Choice>
              <mc:Fallback>
                <p:oleObj name="Equation" r:id="rId4" imgW="13968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9998" y="5973610"/>
                        <a:ext cx="438026" cy="3357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8021245"/>
              </p:ext>
            </p:extLst>
          </p:nvPr>
        </p:nvGraphicFramePr>
        <p:xfrm>
          <a:off x="2846536" y="5897175"/>
          <a:ext cx="2825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7" name="Equation" r:id="rId6" imgW="164880" imgH="177480" progId="Equation.DSMT4">
                  <p:embed/>
                </p:oleObj>
              </mc:Choice>
              <mc:Fallback>
                <p:oleObj name="Equation" r:id="rId6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46536" y="5897175"/>
                        <a:ext cx="282575" cy="33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647347"/>
              </p:ext>
            </p:extLst>
          </p:nvPr>
        </p:nvGraphicFramePr>
        <p:xfrm>
          <a:off x="1248644" y="3284984"/>
          <a:ext cx="22701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" name="Equation" r:id="rId8" imgW="164880" imgH="177480" progId="Equation.DSMT4">
                  <p:embed/>
                </p:oleObj>
              </mc:Choice>
              <mc:Fallback>
                <p:oleObj name="Equation" r:id="rId8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48644" y="3284984"/>
                        <a:ext cx="227012" cy="30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91534"/>
              </p:ext>
            </p:extLst>
          </p:nvPr>
        </p:nvGraphicFramePr>
        <p:xfrm>
          <a:off x="2591966" y="753269"/>
          <a:ext cx="3238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9" name="Equation" r:id="rId10" imgW="164880" imgH="190440" progId="Equation.DSMT4">
                  <p:embed/>
                </p:oleObj>
              </mc:Choice>
              <mc:Fallback>
                <p:oleObj name="Equation" r:id="rId10" imgW="1648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91966" y="753269"/>
                        <a:ext cx="323850" cy="37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407550"/>
              </p:ext>
            </p:extLst>
          </p:nvPr>
        </p:nvGraphicFramePr>
        <p:xfrm>
          <a:off x="5796136" y="716414"/>
          <a:ext cx="33178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0" name="Equation" r:id="rId12" imgW="190440" imgH="177480" progId="Equation.DSMT4">
                  <p:embed/>
                </p:oleObj>
              </mc:Choice>
              <mc:Fallback>
                <p:oleObj name="Equation" r:id="rId12" imgW="190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96136" y="716414"/>
                        <a:ext cx="331788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296181"/>
              </p:ext>
            </p:extLst>
          </p:nvPr>
        </p:nvGraphicFramePr>
        <p:xfrm>
          <a:off x="7164288" y="3284984"/>
          <a:ext cx="276225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" name="Equation" r:id="rId14" imgW="164880" imgH="177480" progId="Equation.DSMT4">
                  <p:embed/>
                </p:oleObj>
              </mc:Choice>
              <mc:Fallback>
                <p:oleObj name="Equation" r:id="rId14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164288" y="3284984"/>
                        <a:ext cx="276225" cy="303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2540572"/>
              </p:ext>
            </p:extLst>
          </p:nvPr>
        </p:nvGraphicFramePr>
        <p:xfrm>
          <a:off x="5580112" y="5902349"/>
          <a:ext cx="350838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" name="Equation" r:id="rId16" imgW="177480" imgH="177480" progId="Equation.DSMT4">
                  <p:embed/>
                </p:oleObj>
              </mc:Choice>
              <mc:Fallback>
                <p:oleObj name="Equation" r:id="rId16" imgW="177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80112" y="5902349"/>
                        <a:ext cx="350838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2987823" y="1052736"/>
            <a:ext cx="2736305" cy="4844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987823" y="1052736"/>
            <a:ext cx="2736305" cy="48444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5" idx="1"/>
            <a:endCxn id="5" idx="3"/>
          </p:cNvCxnSpPr>
          <p:nvPr/>
        </p:nvCxnSpPr>
        <p:spPr>
          <a:xfrm>
            <a:off x="1547664" y="3474956"/>
            <a:ext cx="56046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241909"/>
              </p:ext>
            </p:extLst>
          </p:nvPr>
        </p:nvGraphicFramePr>
        <p:xfrm>
          <a:off x="2693690" y="3501008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" name="Equation" r:id="rId18" imgW="139680" imgH="152280" progId="Equation.DSMT4">
                  <p:embed/>
                </p:oleObj>
              </mc:Choice>
              <mc:Fallback>
                <p:oleObj name="Equation" r:id="rId18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3690" y="3501008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838055"/>
              </p:ext>
            </p:extLst>
          </p:nvPr>
        </p:nvGraphicFramePr>
        <p:xfrm>
          <a:off x="3275856" y="2085926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" name="Equation" r:id="rId20" imgW="139680" imgH="152280" progId="Equation.DSMT4">
                  <p:embed/>
                </p:oleObj>
              </mc:Choice>
              <mc:Fallback>
                <p:oleObj name="Equation" r:id="rId20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085926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896658"/>
              </p:ext>
            </p:extLst>
          </p:nvPr>
        </p:nvGraphicFramePr>
        <p:xfrm>
          <a:off x="4637906" y="2085926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" name="Equation" r:id="rId21" imgW="139680" imgH="152280" progId="Equation.DSMT4">
                  <p:embed/>
                </p:oleObj>
              </mc:Choice>
              <mc:Fallback>
                <p:oleObj name="Equation" r:id="rId21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7906" y="2085926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290964"/>
              </p:ext>
            </p:extLst>
          </p:nvPr>
        </p:nvGraphicFramePr>
        <p:xfrm>
          <a:off x="5505053" y="3140968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6" name="Equation" r:id="rId22" imgW="139680" imgH="152280" progId="Equation.DSMT4">
                  <p:embed/>
                </p:oleObj>
              </mc:Choice>
              <mc:Fallback>
                <p:oleObj name="Equation" r:id="rId22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5053" y="3140968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705127"/>
              </p:ext>
            </p:extLst>
          </p:nvPr>
        </p:nvGraphicFramePr>
        <p:xfrm>
          <a:off x="3707904" y="4437112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7" name="Equation" r:id="rId23" imgW="139680" imgH="152280" progId="Equation.DSMT4">
                  <p:embed/>
                </p:oleObj>
              </mc:Choice>
              <mc:Fallback>
                <p:oleObj name="Equation" r:id="rId23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4437112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738349"/>
              </p:ext>
            </p:extLst>
          </p:nvPr>
        </p:nvGraphicFramePr>
        <p:xfrm>
          <a:off x="5076056" y="4437112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" name="Equation" r:id="rId24" imgW="139680" imgH="152280" progId="Equation.DSMT4">
                  <p:embed/>
                </p:oleObj>
              </mc:Choice>
              <mc:Fallback>
                <p:oleObj name="Equation" r:id="rId24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4437112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99993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178594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</a:t>
            </a:r>
            <a:r>
              <a:rPr lang="ru-RU" sz="2800" dirty="0" smtClean="0">
                <a:solidFill>
                  <a:srgbClr val="FF0000"/>
                </a:solidFill>
              </a:rPr>
              <a:t>шестиугольной </a:t>
            </a:r>
            <a:r>
              <a:rPr lang="ru-RU" sz="2800" dirty="0">
                <a:solidFill>
                  <a:srgbClr val="FF0000"/>
                </a:solidFill>
              </a:rPr>
              <a:t>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</a:t>
            </a:r>
            <a:r>
              <a:rPr lang="ru-RU" sz="2800" dirty="0">
                <a:solidFill>
                  <a:srgbClr val="FF0000"/>
                </a:solidFill>
              </a:rPr>
              <a:t>плоскостями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ACC</a:t>
            </a:r>
            <a:r>
              <a:rPr lang="en-US" sz="2800" baseline="-25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 и </a:t>
            </a:r>
            <a:r>
              <a:rPr lang="en-US" sz="2800" i="1" dirty="0">
                <a:solidFill>
                  <a:srgbClr val="FF0000"/>
                </a:solidFill>
              </a:rPr>
              <a:t>CDD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</a:t>
            </a:r>
            <a:r>
              <a:rPr lang="en-US">
                <a:solidFill>
                  <a:srgbClr val="FF3300"/>
                </a:solidFill>
              </a:rPr>
              <a:t>90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478136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73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50602"/>
            <a:ext cx="91440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</a:rPr>
              <a:t>правильной </a:t>
            </a:r>
            <a:r>
              <a:rPr lang="ru-RU" sz="2800" dirty="0" smtClean="0">
                <a:solidFill>
                  <a:srgbClr val="FF0000"/>
                </a:solidFill>
              </a:rPr>
              <a:t>шестиугольной </a:t>
            </a:r>
            <a:r>
              <a:rPr lang="ru-RU" sz="2800" dirty="0">
                <a:solidFill>
                  <a:srgbClr val="FF0000"/>
                </a:solidFill>
              </a:rPr>
              <a:t>призме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>
                <a:solidFill>
                  <a:srgbClr val="FF0000"/>
                </a:solidFill>
              </a:rPr>
              <a:t>гол</a:t>
            </a:r>
            <a:r>
              <a:rPr lang="ru-RU" sz="2800" dirty="0">
                <a:solidFill>
                  <a:srgbClr val="FF0000"/>
                </a:solidFill>
                <a:cs typeface="Times New Roman" pitchFamily="18" charset="0"/>
              </a:rPr>
              <a:t> между </a:t>
            </a:r>
            <a:r>
              <a:rPr lang="ru-RU" sz="2800" dirty="0">
                <a:solidFill>
                  <a:srgbClr val="FF0000"/>
                </a:solidFill>
              </a:rPr>
              <a:t>плоскостями </a:t>
            </a:r>
            <a:r>
              <a:rPr lang="en-US" sz="2800" i="1" dirty="0">
                <a:solidFill>
                  <a:srgbClr val="FF0000"/>
                </a:solidFill>
                <a:cs typeface="Times New Roman" pitchFamily="18" charset="0"/>
              </a:rPr>
              <a:t>ACC</a:t>
            </a:r>
            <a:r>
              <a:rPr lang="en-US" sz="2800" baseline="-25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>
                <a:solidFill>
                  <a:srgbClr val="FF0000"/>
                </a:solidFill>
              </a:rPr>
              <a:t> и </a:t>
            </a:r>
            <a:r>
              <a:rPr lang="en-US" sz="2800" i="1" dirty="0">
                <a:solidFill>
                  <a:srgbClr val="FF0000"/>
                </a:solidFill>
              </a:rPr>
              <a:t>DEE</a:t>
            </a:r>
            <a:r>
              <a:rPr lang="en-US" sz="2800" baseline="-25000" dirty="0">
                <a:solidFill>
                  <a:srgbClr val="FF0000"/>
                </a:solidFill>
              </a:rPr>
              <a:t>1</a:t>
            </a:r>
            <a:r>
              <a:rPr lang="ru-RU" sz="2800" i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838200" y="53340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>
                <a:solidFill>
                  <a:srgbClr val="FF3300"/>
                </a:solidFill>
              </a:rPr>
              <a:t>Ответ: </a:t>
            </a:r>
            <a:r>
              <a:rPr lang="en-US">
                <a:solidFill>
                  <a:srgbClr val="FF3300"/>
                </a:solidFill>
              </a:rPr>
              <a:t>30</a:t>
            </a:r>
            <a:r>
              <a:rPr lang="ru-RU" baseline="30000">
                <a:solidFill>
                  <a:srgbClr val="FF3300"/>
                </a:solidFill>
              </a:rPr>
              <a:t>о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22152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574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r>
              <a:rPr lang="ru-RU" dirty="0" smtClean="0"/>
              <a:t>Задачи уровня С2 ЕГЭ</a:t>
            </a:r>
            <a:endParaRPr lang="ru-RU" dirty="0"/>
          </a:p>
        </p:txBody>
      </p:sp>
      <p:pic>
        <p:nvPicPr>
          <p:cNvPr id="16386" name="Picture 2" descr="C:\Users\Андрей Павлов\AppData\Local\Microsoft\Windows\Temporary Internet Files\Content.IE5\DKGKG485\MC90023432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85871"/>
            <a:ext cx="6480720" cy="459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180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026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 прямыми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AB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</a:rPr>
              <a:t>BC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8195" name="Picture 10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385921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468" name="Group 1036"/>
          <p:cNvGrpSpPr>
            <a:grpSpLocks/>
          </p:cNvGrpSpPr>
          <p:nvPr/>
        </p:nvGrpSpPr>
        <p:grpSpPr bwMode="auto">
          <a:xfrm>
            <a:off x="228600" y="1905000"/>
            <a:ext cx="8686800" cy="3873500"/>
            <a:chOff x="144" y="1200"/>
            <a:chExt cx="5472" cy="2440"/>
          </a:xfrm>
        </p:grpSpPr>
        <p:sp>
          <p:nvSpPr>
            <p:cNvPr id="8197" name="Text Box 1028"/>
            <p:cNvSpPr txBox="1">
              <a:spLocks noChangeArrowheads="1"/>
            </p:cNvSpPr>
            <p:nvPr/>
          </p:nvSpPr>
          <p:spPr bwMode="auto">
            <a:xfrm>
              <a:off x="2640" y="1344"/>
              <a:ext cx="2976" cy="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Решение: Пусть </a:t>
              </a:r>
              <a:r>
                <a:rPr lang="en-US" i="1" dirty="0" smtClean="0">
                  <a:solidFill>
                    <a:srgbClr val="FF0000"/>
                  </a:solidFill>
                </a:rPr>
                <a:t>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–центр правильного 6-ка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…</a:t>
              </a:r>
              <a:r>
                <a:rPr lang="en-US" i="1" dirty="0" smtClean="0">
                  <a:solidFill>
                    <a:srgbClr val="FF0000"/>
                  </a:solidFill>
                </a:rPr>
                <a:t>F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Тогда </a:t>
              </a:r>
              <a:r>
                <a:rPr lang="en-US" i="1" dirty="0" smtClean="0">
                  <a:solidFill>
                    <a:srgbClr val="FF0000"/>
                  </a:solidFill>
                </a:rPr>
                <a:t>AO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параллельна </a:t>
              </a:r>
              <a:r>
                <a:rPr lang="en-US" i="1" dirty="0" smtClean="0">
                  <a:solidFill>
                    <a:srgbClr val="FF0000"/>
                  </a:solidFill>
                </a:rPr>
                <a:t>BC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dirty="0" smtClean="0">
                  <a:solidFill>
                    <a:srgbClr val="FF0000"/>
                  </a:solidFill>
                </a:rPr>
                <a:t>, и искомый угол равен углу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AO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В равно-бедренном треугольнике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AO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 smtClean="0">
                  <a:solidFill>
                    <a:srgbClr val="FF0000"/>
                  </a:solidFill>
                </a:rPr>
                <a:t>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=1; </a:t>
              </a:r>
              <a:r>
                <a:rPr lang="en-US" i="1" dirty="0" smtClean="0">
                  <a:solidFill>
                    <a:srgbClr val="FF0000"/>
                  </a:solidFill>
                </a:rPr>
                <a:t>AB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=</a:t>
              </a:r>
              <a:r>
                <a:rPr lang="en-US" i="1" dirty="0" smtClean="0">
                  <a:solidFill>
                    <a:srgbClr val="FF0000"/>
                  </a:solidFill>
                </a:rPr>
                <a:t>AO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=            </a:t>
              </a:r>
              <a:r>
                <a:rPr lang="ru-RU" dirty="0" smtClean="0">
                  <a:solidFill>
                    <a:srgbClr val="FF0000"/>
                  </a:solidFill>
                </a:rPr>
                <a:t>Применяя теорему косинусов, получим</a:t>
              </a:r>
            </a:p>
          </p:txBody>
        </p:sp>
        <p:graphicFrame>
          <p:nvGraphicFramePr>
            <p:cNvPr id="8198" name="Object 10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5772202"/>
                </p:ext>
              </p:extLst>
            </p:nvPr>
          </p:nvGraphicFramePr>
          <p:xfrm>
            <a:off x="4195" y="2496"/>
            <a:ext cx="336" cy="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6" name="Equation" r:id="rId5" imgW="533160" imgH="444240" progId="Equation.DSMT4">
                    <p:embed/>
                  </p:oleObj>
                </mc:Choice>
                <mc:Fallback>
                  <p:oleObj name="Equation" r:id="rId5" imgW="533160" imgH="4442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5" y="2496"/>
                          <a:ext cx="336" cy="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9" name="Object 1032"/>
            <p:cNvGraphicFramePr>
              <a:graphicFrameLocks noChangeAspect="1"/>
            </p:cNvGraphicFramePr>
            <p:nvPr/>
          </p:nvGraphicFramePr>
          <p:xfrm>
            <a:off x="3648" y="3120"/>
            <a:ext cx="896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7" name="Equation" r:id="rId7" imgW="1422400" imgH="825500" progId="Equation.DSMT4">
                    <p:embed/>
                  </p:oleObj>
                </mc:Choice>
                <mc:Fallback>
                  <p:oleObj name="Equation" r:id="rId7" imgW="1422400" imgH="8255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8" y="3120"/>
                          <a:ext cx="896" cy="5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200" name="Picture 103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200"/>
              <a:ext cx="2431" cy="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5-конечная звезда 1">
            <a:hlinkClick r:id="rId10" action="ppaction://hlinkfile"/>
          </p:cNvPr>
          <p:cNvSpPr/>
          <p:nvPr/>
        </p:nvSpPr>
        <p:spPr>
          <a:xfrm>
            <a:off x="533400" y="5805264"/>
            <a:ext cx="65422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6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6-й 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 п</a:t>
            </a:r>
            <a:r>
              <a:rPr lang="ru-RU" sz="2800" dirty="0" smtClean="0">
                <a:solidFill>
                  <a:srgbClr val="FF0000"/>
                </a:solidFill>
              </a:rPr>
              <a:t>рямой </a:t>
            </a:r>
            <a:r>
              <a:rPr lang="en-US" sz="2800" i="1" dirty="0" smtClean="0">
                <a:solidFill>
                  <a:srgbClr val="FF0000"/>
                </a:solidFill>
              </a:rPr>
              <a:t>AC</a:t>
            </a:r>
            <a:r>
              <a:rPr lang="en-US" sz="2800" baseline="-25000" dirty="0" smtClean="0">
                <a:solidFill>
                  <a:srgbClr val="FF0000"/>
                </a:solidFill>
              </a:rPr>
              <a:t>1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и плоскостью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AD</a:t>
            </a:r>
            <a:r>
              <a:rPr lang="en-US" sz="2800" i="1" dirty="0" smtClean="0">
                <a:solidFill>
                  <a:srgbClr val="FF0000"/>
                </a:solidFill>
              </a:rPr>
              <a:t>E</a:t>
            </a:r>
            <a:r>
              <a:rPr lang="ru-RU" sz="2800" baseline="-25000" dirty="0" smtClean="0">
                <a:solidFill>
                  <a:srgbClr val="FF0000"/>
                </a:solidFill>
              </a:rPr>
              <a:t>1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6147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8387" name="Group 19"/>
          <p:cNvGrpSpPr>
            <a:grpSpLocks/>
          </p:cNvGrpSpPr>
          <p:nvPr/>
        </p:nvGrpSpPr>
        <p:grpSpPr bwMode="auto">
          <a:xfrm>
            <a:off x="0" y="1295400"/>
            <a:ext cx="9144000" cy="3175000"/>
            <a:chOff x="0" y="816"/>
            <a:chExt cx="5760" cy="2000"/>
          </a:xfrm>
        </p:grpSpPr>
        <p:sp>
          <p:nvSpPr>
            <p:cNvPr id="6156" name="Text Box 5"/>
            <p:cNvSpPr txBox="1">
              <a:spLocks noChangeArrowheads="1"/>
            </p:cNvSpPr>
            <p:nvPr/>
          </p:nvSpPr>
          <p:spPr bwMode="auto">
            <a:xfrm>
              <a:off x="2448" y="864"/>
              <a:ext cx="3312" cy="1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Решение: Прямая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i="1" dirty="0" smtClean="0">
                  <a:solidFill>
                    <a:srgbClr val="FF0000"/>
                  </a:solidFill>
                </a:rPr>
                <a:t>С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dirty="0" smtClean="0">
                  <a:solidFill>
                    <a:srgbClr val="FF0000"/>
                  </a:solidFill>
                </a:rPr>
                <a:t> параллельна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плоскости </a:t>
              </a:r>
              <a:r>
                <a:rPr lang="en-US" i="1" dirty="0" smtClean="0">
                  <a:solidFill>
                    <a:srgbClr val="FF0000"/>
                  </a:solidFill>
                </a:rPr>
                <a:t>ADE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Следовательно, расстояние от точки </a:t>
              </a:r>
              <a:r>
                <a:rPr lang="en-US" i="1" dirty="0" smtClean="0">
                  <a:solidFill>
                    <a:srgbClr val="FF0000"/>
                  </a:solidFill>
                </a:rPr>
                <a:t>C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i="1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до плоскости </a:t>
              </a:r>
              <a:r>
                <a:rPr lang="en-US" i="1" dirty="0" smtClean="0">
                  <a:solidFill>
                    <a:srgbClr val="FF0000"/>
                  </a:solidFill>
                </a:rPr>
                <a:t>ADE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dirty="0" smtClean="0">
                  <a:solidFill>
                    <a:srgbClr val="FF0000"/>
                  </a:solidFill>
                </a:rPr>
                <a:t> равно расстоянию от точки 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до этой плоскости и равно          .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endParaRPr lang="ru-RU" dirty="0" smtClean="0">
                <a:solidFill>
                  <a:srgbClr val="FF0000"/>
                </a:solidFill>
              </a:endParaRPr>
            </a:p>
          </p:txBody>
        </p:sp>
        <p:graphicFrame>
          <p:nvGraphicFramePr>
            <p:cNvPr id="6157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3629789"/>
                </p:ext>
              </p:extLst>
            </p:nvPr>
          </p:nvGraphicFramePr>
          <p:xfrm>
            <a:off x="4416" y="1728"/>
            <a:ext cx="480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4" name="Equation" r:id="rId5" imgW="761760" imgH="799920" progId="Equation.DSMT4">
                    <p:embed/>
                  </p:oleObj>
                </mc:Choice>
                <mc:Fallback>
                  <p:oleObj name="Equation" r:id="rId5" imgW="761760" imgH="7999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6" y="1728"/>
                          <a:ext cx="480" cy="5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158" name="Picture 1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2484" cy="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8390" name="Group 22"/>
          <p:cNvGrpSpPr>
            <a:grpSpLocks/>
          </p:cNvGrpSpPr>
          <p:nvPr/>
        </p:nvGrpSpPr>
        <p:grpSpPr bwMode="auto">
          <a:xfrm>
            <a:off x="304800" y="3505200"/>
            <a:ext cx="8839200" cy="2552700"/>
            <a:chOff x="192" y="2208"/>
            <a:chExt cx="5568" cy="1608"/>
          </a:xfrm>
        </p:grpSpPr>
        <p:sp>
          <p:nvSpPr>
            <p:cNvPr id="6150" name="Text Box 10"/>
            <p:cNvSpPr txBox="1">
              <a:spLocks noChangeArrowheads="1"/>
            </p:cNvSpPr>
            <p:nvPr/>
          </p:nvSpPr>
          <p:spPr bwMode="auto">
            <a:xfrm>
              <a:off x="2496" y="2208"/>
              <a:ext cx="3264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В прямоугольном треугольнике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ru-RU" i="1" dirty="0" smtClean="0">
                  <a:solidFill>
                    <a:srgbClr val="FF0000"/>
                  </a:solidFill>
                </a:rPr>
                <a:t>С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H </a:t>
              </a:r>
              <a:r>
                <a:rPr lang="ru-RU" dirty="0" smtClean="0">
                  <a:solidFill>
                    <a:srgbClr val="FF0000"/>
                  </a:solidFill>
                </a:rPr>
                <a:t>имеем: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ru-RU" i="1" dirty="0" smtClean="0">
                  <a:solidFill>
                    <a:srgbClr val="FF0000"/>
                  </a:solidFill>
                </a:rPr>
                <a:t>С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= </a:t>
              </a:r>
              <a:r>
                <a:rPr lang="ru-RU" dirty="0" smtClean="0">
                  <a:solidFill>
                    <a:srgbClr val="FF0000"/>
                  </a:solidFill>
                </a:rPr>
                <a:t>2</a:t>
              </a:r>
              <a:r>
                <a:rPr lang="en-US" dirty="0" smtClean="0">
                  <a:solidFill>
                    <a:srgbClr val="FF0000"/>
                  </a:solidFill>
                </a:rPr>
                <a:t>, </a:t>
              </a:r>
              <a:r>
                <a:rPr lang="en-US" i="1" dirty="0" smtClean="0">
                  <a:solidFill>
                    <a:srgbClr val="FF0000"/>
                  </a:solidFill>
                </a:rPr>
                <a:t>C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H =           </a:t>
              </a:r>
              <a:r>
                <a:rPr lang="en-US" dirty="0" smtClean="0">
                  <a:solidFill>
                    <a:srgbClr val="FF0000"/>
                  </a:solidFill>
                </a:rPr>
                <a:t>.</a:t>
              </a:r>
            </a:p>
          </p:txBody>
        </p:sp>
        <p:graphicFrame>
          <p:nvGraphicFramePr>
            <p:cNvPr id="6151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31024978"/>
                </p:ext>
              </p:extLst>
            </p:nvPr>
          </p:nvGraphicFramePr>
          <p:xfrm>
            <a:off x="4368" y="2400"/>
            <a:ext cx="480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5" name="Equation" r:id="rId8" imgW="761760" imgH="799920" progId="Equation.DSMT4">
                    <p:embed/>
                  </p:oleObj>
                </mc:Choice>
                <mc:Fallback>
                  <p:oleObj name="Equation" r:id="rId8" imgW="761760" imgH="7999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2400"/>
                          <a:ext cx="480" cy="5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2" name="Text Box 6"/>
            <p:cNvSpPr txBox="1">
              <a:spLocks noChangeArrowheads="1"/>
            </p:cNvSpPr>
            <p:nvPr/>
          </p:nvSpPr>
          <p:spPr bwMode="auto">
            <a:xfrm>
              <a:off x="384" y="3408"/>
              <a:ext cx="19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mtClean="0">
                  <a:solidFill>
                    <a:srgbClr val="FF3300"/>
                  </a:solidFill>
                </a:rPr>
                <a:t>Ответ: </a:t>
              </a:r>
            </a:p>
          </p:txBody>
        </p:sp>
        <p:graphicFrame>
          <p:nvGraphicFramePr>
            <p:cNvPr id="6153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1765584"/>
                </p:ext>
              </p:extLst>
            </p:nvPr>
          </p:nvGraphicFramePr>
          <p:xfrm>
            <a:off x="1592" y="2832"/>
            <a:ext cx="976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6" name="Equation" r:id="rId10" imgW="1549080" imgH="799920" progId="Equation.DSMT4">
                    <p:embed/>
                  </p:oleObj>
                </mc:Choice>
                <mc:Fallback>
                  <p:oleObj name="Equation" r:id="rId10" imgW="1549080" imgH="7999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2" y="2832"/>
                          <a:ext cx="976" cy="5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54" name="Object 13"/>
            <p:cNvGraphicFramePr>
              <a:graphicFrameLocks noChangeAspect="1"/>
            </p:cNvGraphicFramePr>
            <p:nvPr/>
          </p:nvGraphicFramePr>
          <p:xfrm>
            <a:off x="1016" y="3312"/>
            <a:ext cx="976" cy="5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77" name="Equation" r:id="rId12" imgW="1549400" imgH="800100" progId="Equation.DSMT4">
                    <p:embed/>
                  </p:oleObj>
                </mc:Choice>
                <mc:Fallback>
                  <p:oleObj name="Equation" r:id="rId12" imgW="1549400" imgH="8001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6" y="3312"/>
                          <a:ext cx="976" cy="5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5" name="Text Box 18"/>
            <p:cNvSpPr txBox="1">
              <a:spLocks noChangeArrowheads="1"/>
            </p:cNvSpPr>
            <p:nvPr/>
          </p:nvSpPr>
          <p:spPr bwMode="auto">
            <a:xfrm>
              <a:off x="192" y="2928"/>
              <a:ext cx="21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Следовательно,</a:t>
              </a:r>
            </a:p>
          </p:txBody>
        </p:sp>
      </p:grpSp>
      <p:sp>
        <p:nvSpPr>
          <p:cNvPr id="2" name="5-конечная звезда 1">
            <a:hlinkClick r:id="rId14" action="ppaction://hlinkfile"/>
          </p:cNvPr>
          <p:cNvSpPr/>
          <p:nvPr/>
        </p:nvSpPr>
        <p:spPr>
          <a:xfrm>
            <a:off x="4246984" y="6309280"/>
            <a:ext cx="650032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9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0"/>
            <a:ext cx="8686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</a:t>
            </a:r>
            <a:r>
              <a:rPr lang="en-US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плоскостями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BCD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</a:rPr>
              <a:t>AFE</a:t>
            </a:r>
            <a:r>
              <a:rPr lang="en-US" sz="2800" baseline="-25000" dirty="0" smtClean="0">
                <a:solidFill>
                  <a:srgbClr val="FF0000"/>
                </a:solidFill>
              </a:rPr>
              <a:t>1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14400"/>
            <a:ext cx="394335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9644" name="Group 12"/>
          <p:cNvGrpSpPr>
            <a:grpSpLocks/>
          </p:cNvGrpSpPr>
          <p:nvPr/>
        </p:nvGrpSpPr>
        <p:grpSpPr bwMode="auto">
          <a:xfrm>
            <a:off x="152400" y="914400"/>
            <a:ext cx="8458200" cy="5689600"/>
            <a:chOff x="96" y="576"/>
            <a:chExt cx="5328" cy="3584"/>
          </a:xfrm>
        </p:grpSpPr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288" y="3792"/>
              <a:ext cx="192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Ответ: </a:t>
              </a:r>
            </a:p>
          </p:txBody>
        </p:sp>
        <p:graphicFrame>
          <p:nvGraphicFramePr>
            <p:cNvPr id="8198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639902"/>
                </p:ext>
              </p:extLst>
            </p:nvPr>
          </p:nvGraphicFramePr>
          <p:xfrm>
            <a:off x="3024" y="2880"/>
            <a:ext cx="136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78" name="Equation" r:id="rId5" imgW="215640" imgH="266400" progId="Equation.DSMT4">
                    <p:embed/>
                  </p:oleObj>
                </mc:Choice>
                <mc:Fallback>
                  <p:oleObj name="Equation" r:id="rId5" imgW="215640" imgH="2664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24" y="2880"/>
                          <a:ext cx="136" cy="1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9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0860755"/>
                </p:ext>
              </p:extLst>
            </p:nvPr>
          </p:nvGraphicFramePr>
          <p:xfrm>
            <a:off x="664" y="3264"/>
            <a:ext cx="344" cy="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79" name="Equation" r:id="rId7" imgW="545760" imgH="787320" progId="Equation.DSMT4">
                    <p:embed/>
                  </p:oleObj>
                </mc:Choice>
                <mc:Fallback>
                  <p:oleObj name="Equation" r:id="rId7" imgW="545760" imgH="78732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4" y="3264"/>
                          <a:ext cx="344" cy="4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0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0600544"/>
                </p:ext>
              </p:extLst>
            </p:nvPr>
          </p:nvGraphicFramePr>
          <p:xfrm>
            <a:off x="3840" y="3312"/>
            <a:ext cx="776" cy="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80" name="Equation" r:id="rId9" imgW="1231560" imgH="736560" progId="Equation.DSMT4">
                    <p:embed/>
                  </p:oleObj>
                </mc:Choice>
                <mc:Fallback>
                  <p:oleObj name="Equation" r:id="rId9" imgW="1231560" imgH="7365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0" y="3312"/>
                          <a:ext cx="776" cy="4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1" name="Text Box 9"/>
            <p:cNvSpPr txBox="1">
              <a:spLocks noChangeArrowheads="1"/>
            </p:cNvSpPr>
            <p:nvPr/>
          </p:nvSpPr>
          <p:spPr bwMode="auto">
            <a:xfrm>
              <a:off x="96" y="2597"/>
              <a:ext cx="5328" cy="1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dirty="0" smtClean="0">
                  <a:solidFill>
                    <a:srgbClr val="FF0000"/>
                  </a:solidFill>
                </a:rPr>
                <a:t>Решение: Пусть </a:t>
              </a:r>
              <a:r>
                <a:rPr lang="en-US" i="1" dirty="0" smtClean="0">
                  <a:solidFill>
                    <a:srgbClr val="FF0000"/>
                  </a:solidFill>
                </a:rPr>
                <a:t>O</a:t>
              </a:r>
              <a:r>
                <a:rPr lang="en-US" dirty="0" smtClean="0">
                  <a:solidFill>
                    <a:srgbClr val="FF0000"/>
                  </a:solidFill>
                </a:rPr>
                <a:t>, </a:t>
              </a:r>
              <a:r>
                <a:rPr lang="en-US" i="1" dirty="0" smtClean="0">
                  <a:solidFill>
                    <a:srgbClr val="FF0000"/>
                  </a:solidFill>
                </a:rPr>
                <a:t>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– центры боковой грани и верхнего основания призмы. Искомый угол     равен углу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GB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ru-RU" dirty="0" smtClean="0">
                  <a:solidFill>
                    <a:srgbClr val="FF0000"/>
                  </a:solidFill>
                </a:rPr>
                <a:t>, где </a:t>
              </a:r>
              <a:r>
                <a:rPr lang="en-US" i="1" dirty="0" smtClean="0">
                  <a:solidFill>
                    <a:srgbClr val="FF0000"/>
                  </a:solidFill>
                </a:rPr>
                <a:t>G </a:t>
              </a:r>
              <a:r>
                <a:rPr lang="ru-RU" dirty="0" smtClean="0">
                  <a:solidFill>
                    <a:srgbClr val="FF0000"/>
                  </a:solidFill>
                </a:rPr>
                <a:t>– середина </a:t>
              </a:r>
              <a:r>
                <a:rPr lang="en-US" i="1" dirty="0" smtClean="0">
                  <a:solidFill>
                    <a:srgbClr val="FF0000"/>
                  </a:solidFill>
                </a:rPr>
                <a:t>OO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. </a:t>
              </a:r>
              <a:r>
                <a:rPr lang="ru-RU" dirty="0" smtClean="0">
                  <a:solidFill>
                    <a:srgbClr val="FF0000"/>
                  </a:solidFill>
                </a:rPr>
                <a:t>В треугольнике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GB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ru-RU" dirty="0" smtClean="0">
                  <a:solidFill>
                    <a:srgbClr val="FF0000"/>
                  </a:solidFill>
                </a:rPr>
                <a:t>имеем: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dirty="0" smtClean="0">
                  <a:solidFill>
                    <a:srgbClr val="FF0000"/>
                  </a:solidFill>
                </a:rPr>
                <a:t> = 1, </a:t>
              </a:r>
              <a:r>
                <a:rPr lang="en-US" i="1" dirty="0" smtClean="0">
                  <a:solidFill>
                    <a:srgbClr val="FF0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G = </a:t>
              </a:r>
              <a:endParaRPr lang="ru-RU" i="1" dirty="0" smtClean="0">
                <a:solidFill>
                  <a:srgbClr val="FF0000"/>
                </a:solidFill>
              </a:endParaRPr>
            </a:p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i="1" dirty="0" smtClean="0">
                  <a:solidFill>
                    <a:srgbClr val="FF0000"/>
                  </a:solidFill>
                </a:rPr>
                <a:t>B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i="1" dirty="0" smtClean="0">
                  <a:solidFill>
                    <a:srgbClr val="FF0000"/>
                  </a:solidFill>
                </a:rPr>
                <a:t>G =         </a:t>
              </a:r>
              <a:r>
                <a:rPr lang="ru-RU" dirty="0" smtClean="0">
                  <a:solidFill>
                    <a:srgbClr val="FF0000"/>
                  </a:solidFill>
                </a:rPr>
                <a:t>Из теоремы косинусов получаем </a:t>
              </a:r>
              <a:endParaRPr lang="en-US" i="1" dirty="0" smtClean="0">
                <a:solidFill>
                  <a:srgbClr val="FF0000"/>
                </a:solidFill>
              </a:endParaRPr>
            </a:p>
          </p:txBody>
        </p:sp>
        <p:graphicFrame>
          <p:nvGraphicFramePr>
            <p:cNvPr id="8202" name="Object 10"/>
            <p:cNvGraphicFramePr>
              <a:graphicFrameLocks noChangeAspect="1"/>
            </p:cNvGraphicFramePr>
            <p:nvPr/>
          </p:nvGraphicFramePr>
          <p:xfrm>
            <a:off x="912" y="3696"/>
            <a:ext cx="776" cy="4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81" name="Equation" r:id="rId11" imgW="1231900" imgH="736600" progId="Equation.DSMT4">
                    <p:embed/>
                  </p:oleObj>
                </mc:Choice>
                <mc:Fallback>
                  <p:oleObj name="Equation" r:id="rId11" imgW="1231900" imgH="736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3696"/>
                          <a:ext cx="776" cy="4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203" name="Picture 11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576"/>
              <a:ext cx="2484" cy="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5-конечная звезда 1">
            <a:hlinkClick r:id="rId14" action="ppaction://hlinkfile"/>
          </p:cNvPr>
          <p:cNvSpPr/>
          <p:nvPr/>
        </p:nvSpPr>
        <p:spPr>
          <a:xfrm>
            <a:off x="8244408" y="6237312"/>
            <a:ext cx="576064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80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2971"/>
            <a:ext cx="5604668" cy="4844439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677021"/>
              </p:ext>
            </p:extLst>
          </p:nvPr>
        </p:nvGraphicFramePr>
        <p:xfrm>
          <a:off x="4349998" y="5973610"/>
          <a:ext cx="438026" cy="335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2" name="Equation" r:id="rId4" imgW="139680" imgH="152280" progId="Equation.DSMT4">
                  <p:embed/>
                </p:oleObj>
              </mc:Choice>
              <mc:Fallback>
                <p:oleObj name="Equation" r:id="rId4" imgW="13968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9998" y="5973610"/>
                        <a:ext cx="438026" cy="3357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489623"/>
              </p:ext>
            </p:extLst>
          </p:nvPr>
        </p:nvGraphicFramePr>
        <p:xfrm>
          <a:off x="2846536" y="5897175"/>
          <a:ext cx="2825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" name="Equation" r:id="rId6" imgW="164880" imgH="177480" progId="Equation.DSMT4">
                  <p:embed/>
                </p:oleObj>
              </mc:Choice>
              <mc:Fallback>
                <p:oleObj name="Equation" r:id="rId6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46536" y="5897175"/>
                        <a:ext cx="282575" cy="33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3593318"/>
              </p:ext>
            </p:extLst>
          </p:nvPr>
        </p:nvGraphicFramePr>
        <p:xfrm>
          <a:off x="1248644" y="3284984"/>
          <a:ext cx="22701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4" name="Equation" r:id="rId8" imgW="164880" imgH="177480" progId="Equation.DSMT4">
                  <p:embed/>
                </p:oleObj>
              </mc:Choice>
              <mc:Fallback>
                <p:oleObj name="Equation" r:id="rId8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48644" y="3284984"/>
                        <a:ext cx="227012" cy="30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6861426"/>
              </p:ext>
            </p:extLst>
          </p:nvPr>
        </p:nvGraphicFramePr>
        <p:xfrm>
          <a:off x="2591966" y="753269"/>
          <a:ext cx="3238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5" name="Equation" r:id="rId10" imgW="164880" imgH="190440" progId="Equation.DSMT4">
                  <p:embed/>
                </p:oleObj>
              </mc:Choice>
              <mc:Fallback>
                <p:oleObj name="Equation" r:id="rId10" imgW="1648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91966" y="753269"/>
                        <a:ext cx="323850" cy="371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306283"/>
              </p:ext>
            </p:extLst>
          </p:nvPr>
        </p:nvGraphicFramePr>
        <p:xfrm>
          <a:off x="5796136" y="716414"/>
          <a:ext cx="33178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6" name="Equation" r:id="rId12" imgW="190440" imgH="177480" progId="Equation.DSMT4">
                  <p:embed/>
                </p:oleObj>
              </mc:Choice>
              <mc:Fallback>
                <p:oleObj name="Equation" r:id="rId12" imgW="190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96136" y="716414"/>
                        <a:ext cx="331788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74218"/>
              </p:ext>
            </p:extLst>
          </p:nvPr>
        </p:nvGraphicFramePr>
        <p:xfrm>
          <a:off x="7164288" y="3284984"/>
          <a:ext cx="276225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7" name="Equation" r:id="rId14" imgW="164880" imgH="177480" progId="Equation.DSMT4">
                  <p:embed/>
                </p:oleObj>
              </mc:Choice>
              <mc:Fallback>
                <p:oleObj name="Equation" r:id="rId14" imgW="164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164288" y="3284984"/>
                        <a:ext cx="276225" cy="303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006675"/>
              </p:ext>
            </p:extLst>
          </p:nvPr>
        </p:nvGraphicFramePr>
        <p:xfrm>
          <a:off x="5580112" y="5902349"/>
          <a:ext cx="350838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8" name="Equation" r:id="rId16" imgW="177480" imgH="177480" progId="Equation.DSMT4">
                  <p:embed/>
                </p:oleObj>
              </mc:Choice>
              <mc:Fallback>
                <p:oleObj name="Equation" r:id="rId16" imgW="177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80112" y="5902349"/>
                        <a:ext cx="350838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Прямая соединительная линия 22"/>
          <p:cNvCxnSpPr>
            <a:endCxn id="7" idx="0"/>
          </p:cNvCxnSpPr>
          <p:nvPr/>
        </p:nvCxnSpPr>
        <p:spPr>
          <a:xfrm flipH="1">
            <a:off x="2987823" y="1052736"/>
            <a:ext cx="1" cy="4844439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1"/>
          </p:cNvCxnSpPr>
          <p:nvPr/>
        </p:nvCxnSpPr>
        <p:spPr>
          <a:xfrm flipV="1">
            <a:off x="1547664" y="3474955"/>
            <a:ext cx="1440160" cy="236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467436"/>
              </p:ext>
            </p:extLst>
          </p:nvPr>
        </p:nvGraphicFramePr>
        <p:xfrm>
          <a:off x="3059832" y="3324888"/>
          <a:ext cx="360040" cy="320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9" name="Equation" r:id="rId18" imgW="190440" imgH="177480" progId="Equation.DSMT4">
                  <p:embed/>
                </p:oleObj>
              </mc:Choice>
              <mc:Fallback>
                <p:oleObj name="Equation" r:id="rId18" imgW="1904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059832" y="3324888"/>
                        <a:ext cx="360040" cy="320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Прямая соединительная линия 34"/>
          <p:cNvCxnSpPr/>
          <p:nvPr/>
        </p:nvCxnSpPr>
        <p:spPr>
          <a:xfrm>
            <a:off x="2987823" y="5589240"/>
            <a:ext cx="2880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491880" y="695739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275856" y="5589240"/>
            <a:ext cx="0" cy="3081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3734655"/>
              </p:ext>
            </p:extLst>
          </p:nvPr>
        </p:nvGraphicFramePr>
        <p:xfrm>
          <a:off x="4932040" y="5221717"/>
          <a:ext cx="784087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0" name="Equation" r:id="rId20" imgW="355320" imgH="228600" progId="Equation.DSMT4">
                  <p:embed/>
                </p:oleObj>
              </mc:Choice>
              <mc:Fallback>
                <p:oleObj name="Equation" r:id="rId20" imgW="3553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932040" y="5221717"/>
                        <a:ext cx="784087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602966"/>
              </p:ext>
            </p:extLst>
          </p:nvPr>
        </p:nvGraphicFramePr>
        <p:xfrm>
          <a:off x="1901602" y="4509120"/>
          <a:ext cx="4381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" name="Equation" r:id="rId22" imgW="139680" imgH="152280" progId="Equation.DSMT4">
                  <p:embed/>
                </p:oleObj>
              </mc:Choice>
              <mc:Fallback>
                <p:oleObj name="Equation" r:id="rId22" imgW="13968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602" y="4509120"/>
                        <a:ext cx="4381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325862"/>
              </p:ext>
            </p:extLst>
          </p:nvPr>
        </p:nvGraphicFramePr>
        <p:xfrm>
          <a:off x="2267744" y="2564904"/>
          <a:ext cx="333294" cy="897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" name="Equation" r:id="rId24" imgW="164880" imgH="444240" progId="Equation.DSMT4">
                  <p:embed/>
                </p:oleObj>
              </mc:Choice>
              <mc:Fallback>
                <p:oleObj name="Equation" r:id="rId24" imgW="1648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2267744" y="2564904"/>
                        <a:ext cx="333294" cy="897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239220"/>
              </p:ext>
            </p:extLst>
          </p:nvPr>
        </p:nvGraphicFramePr>
        <p:xfrm>
          <a:off x="3131838" y="4293096"/>
          <a:ext cx="648073" cy="820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3" name="Equation" r:id="rId26" imgW="380880" imgH="482400" progId="Equation.DSMT4">
                  <p:embed/>
                </p:oleObj>
              </mc:Choice>
              <mc:Fallback>
                <p:oleObj name="Equation" r:id="rId26" imgW="3808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131838" y="4293096"/>
                        <a:ext cx="648073" cy="820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6926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107504" y="188640"/>
            <a:ext cx="8637456" cy="6336704"/>
            <a:chOff x="107504" y="188640"/>
            <a:chExt cx="8637456" cy="6336704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052736"/>
              <a:ext cx="5604668" cy="4844439"/>
            </a:xfrm>
            <a:prstGeom prst="rect">
              <a:avLst/>
            </a:prstGeom>
          </p:spPr>
        </p:pic>
        <p:graphicFrame>
          <p:nvGraphicFramePr>
            <p:cNvPr id="5" name="Объект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80164182"/>
                </p:ext>
              </p:extLst>
            </p:nvPr>
          </p:nvGraphicFramePr>
          <p:xfrm>
            <a:off x="4349998" y="5973610"/>
            <a:ext cx="438026" cy="3357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5" name="Equation" r:id="rId4" imgW="139680" imgH="152280" progId="Equation.DSMT4">
                    <p:embed/>
                  </p:oleObj>
                </mc:Choice>
                <mc:Fallback>
                  <p:oleObj name="Equation" r:id="rId4" imgW="139680" imgH="1522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349998" y="5973610"/>
                          <a:ext cx="438026" cy="3357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Объект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48140027"/>
                </p:ext>
              </p:extLst>
            </p:nvPr>
          </p:nvGraphicFramePr>
          <p:xfrm>
            <a:off x="2483768" y="6021288"/>
            <a:ext cx="936104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6" name="Equation" r:id="rId6" imgW="545760" imgH="228600" progId="Equation.DSMT4">
                    <p:embed/>
                  </p:oleObj>
                </mc:Choice>
                <mc:Fallback>
                  <p:oleObj name="Equation" r:id="rId6" imgW="54576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483768" y="6021288"/>
                          <a:ext cx="936104" cy="4320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Объект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9651648"/>
                </p:ext>
              </p:extLst>
            </p:nvPr>
          </p:nvGraphicFramePr>
          <p:xfrm>
            <a:off x="107504" y="2930228"/>
            <a:ext cx="1420366" cy="989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7" name="Equation" r:id="rId8" imgW="1028520" imgH="571320" progId="Equation.DSMT4">
                    <p:embed/>
                  </p:oleObj>
                </mc:Choice>
                <mc:Fallback>
                  <p:oleObj name="Equation" r:id="rId8" imgW="1028520" imgH="57132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07504" y="2930228"/>
                          <a:ext cx="1420366" cy="9893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Объект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0166782"/>
                </p:ext>
              </p:extLst>
            </p:nvPr>
          </p:nvGraphicFramePr>
          <p:xfrm>
            <a:off x="1379734" y="332656"/>
            <a:ext cx="1564312" cy="720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8" name="Equation" r:id="rId10" imgW="799920" imgH="368280" progId="Equation.DSMT4">
                    <p:embed/>
                  </p:oleObj>
                </mc:Choice>
                <mc:Fallback>
                  <p:oleObj name="Equation" r:id="rId10" imgW="799920" imgH="3682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379734" y="332656"/>
                          <a:ext cx="1564312" cy="72008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Объект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1503176"/>
                </p:ext>
              </p:extLst>
            </p:nvPr>
          </p:nvGraphicFramePr>
          <p:xfrm>
            <a:off x="5724127" y="404664"/>
            <a:ext cx="1399027" cy="6480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9" name="Equation" r:id="rId12" imgW="799920" imgH="368280" progId="Equation.DSMT4">
                    <p:embed/>
                  </p:oleObj>
                </mc:Choice>
                <mc:Fallback>
                  <p:oleObj name="Equation" r:id="rId12" imgW="799920" imgH="3682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5724127" y="404664"/>
                          <a:ext cx="1399027" cy="6480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Объект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5096729"/>
                </p:ext>
              </p:extLst>
            </p:nvPr>
          </p:nvGraphicFramePr>
          <p:xfrm>
            <a:off x="7236295" y="3103029"/>
            <a:ext cx="1508665" cy="9740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0" name="Equation" r:id="rId14" imgW="901440" imgH="571320" progId="Equation.DSMT4">
                    <p:embed/>
                  </p:oleObj>
                </mc:Choice>
                <mc:Fallback>
                  <p:oleObj name="Equation" r:id="rId14" imgW="901440" imgH="57132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7236295" y="3103029"/>
                          <a:ext cx="1508665" cy="97404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Объект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5660793"/>
                </p:ext>
              </p:extLst>
            </p:nvPr>
          </p:nvGraphicFramePr>
          <p:xfrm>
            <a:off x="5724127" y="6021288"/>
            <a:ext cx="1176131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" name="Equation" r:id="rId16" imgW="596880" imgH="266400" progId="Equation.DSMT4">
                    <p:embed/>
                  </p:oleObj>
                </mc:Choice>
                <mc:Fallback>
                  <p:oleObj name="Equation" r:id="rId16" imgW="596880" imgH="2664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5724127" y="6021288"/>
                          <a:ext cx="1176131" cy="50405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Прямая со стрелкой 13"/>
            <p:cNvCxnSpPr/>
            <p:nvPr/>
          </p:nvCxnSpPr>
          <p:spPr>
            <a:xfrm>
              <a:off x="2987824" y="5897175"/>
              <a:ext cx="540060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Объект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4529994"/>
                </p:ext>
              </p:extLst>
            </p:nvPr>
          </p:nvGraphicFramePr>
          <p:xfrm>
            <a:off x="8244408" y="5618233"/>
            <a:ext cx="288032" cy="2789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" name="Equation" r:id="rId18" imgW="139680" imgH="152280" progId="Equation.DSMT4">
                    <p:embed/>
                  </p:oleObj>
                </mc:Choice>
                <mc:Fallback>
                  <p:oleObj name="Equation" r:id="rId18" imgW="139680" imgH="1522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8244408" y="5618233"/>
                          <a:ext cx="288032" cy="27894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" name="Прямая со стрелкой 16"/>
            <p:cNvCxnSpPr/>
            <p:nvPr/>
          </p:nvCxnSpPr>
          <p:spPr>
            <a:xfrm flipV="1">
              <a:off x="2987824" y="188640"/>
              <a:ext cx="0" cy="570853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8" name="Объект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8898869"/>
                </p:ext>
              </p:extLst>
            </p:nvPr>
          </p:nvGraphicFramePr>
          <p:xfrm>
            <a:off x="2998128" y="188640"/>
            <a:ext cx="360040" cy="360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3" name="Equation" r:id="rId20" imgW="152280" imgH="190440" progId="Equation.DSMT4">
                    <p:embed/>
                  </p:oleObj>
                </mc:Choice>
                <mc:Fallback>
                  <p:oleObj name="Equation" r:id="rId20" imgW="152280" imgH="19044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2998128" y="188640"/>
                          <a:ext cx="360040" cy="36004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6955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5248" y="33536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Устные задачки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2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 прямыми: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C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 smtClean="0">
                <a:solidFill>
                  <a:srgbClr val="00CC99"/>
                </a:solidFill>
              </a:rPr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1844675"/>
            <a:ext cx="385921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066800" y="5029200"/>
            <a:ext cx="594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3300"/>
                </a:solidFill>
              </a:rPr>
              <a:t>Ответ: 90</a:t>
            </a:r>
            <a:r>
              <a:rPr lang="en-US" sz="2800" baseline="30000" smtClean="0">
                <a:solidFill>
                  <a:srgbClr val="FF3300"/>
                </a:solidFill>
              </a:rPr>
              <a:t>o</a:t>
            </a:r>
            <a:r>
              <a:rPr lang="ru-RU" sz="2800" smtClean="0">
                <a:solidFill>
                  <a:srgbClr val="FF3300"/>
                </a:solidFill>
              </a:rPr>
              <a:t>.</a:t>
            </a:r>
            <a:endParaRPr lang="ru-RU" sz="2800" baseline="3000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4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26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</a:t>
            </a:r>
            <a:r>
              <a:rPr lang="ru-RU" sz="2800" dirty="0">
                <a:solidFill>
                  <a:srgbClr val="FF0000"/>
                </a:solidFill>
              </a:rPr>
              <a:t>шестиугольной </a:t>
            </a:r>
            <a:r>
              <a:rPr lang="ru-RU" sz="2800" dirty="0" smtClean="0">
                <a:solidFill>
                  <a:srgbClr val="FF0000"/>
                </a:solidFill>
              </a:rPr>
              <a:t>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 прямыми: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BC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171" name="Text Box 1027"/>
          <p:cNvSpPr txBox="1">
            <a:spLocks noChangeArrowheads="1"/>
          </p:cNvSpPr>
          <p:nvPr/>
        </p:nvSpPr>
        <p:spPr bwMode="auto">
          <a:xfrm>
            <a:off x="1066800" y="5029200"/>
            <a:ext cx="594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3300"/>
                </a:solidFill>
              </a:rPr>
              <a:t>Ответ: </a:t>
            </a:r>
            <a:r>
              <a:rPr lang="en-US" sz="2800" smtClean="0">
                <a:solidFill>
                  <a:srgbClr val="FF3300"/>
                </a:solidFill>
              </a:rPr>
              <a:t>45</a:t>
            </a:r>
            <a:r>
              <a:rPr lang="en-US" sz="2800" baseline="30000" smtClean="0">
                <a:solidFill>
                  <a:srgbClr val="FF3300"/>
                </a:solidFill>
              </a:rPr>
              <a:t>o</a:t>
            </a:r>
            <a:r>
              <a:rPr lang="ru-RU" sz="2800" smtClean="0">
                <a:solidFill>
                  <a:srgbClr val="FF3300"/>
                </a:solidFill>
              </a:rPr>
              <a:t>.</a:t>
            </a:r>
            <a:endParaRPr lang="ru-RU" sz="2800" baseline="30000" smtClean="0">
              <a:solidFill>
                <a:srgbClr val="FF3300"/>
              </a:solidFill>
            </a:endParaRPr>
          </a:p>
        </p:txBody>
      </p:sp>
      <p:pic>
        <p:nvPicPr>
          <p:cNvPr id="3076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1844675"/>
            <a:ext cx="385921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15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шестиугольной 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 прямыми: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AA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DE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066800" y="5029200"/>
            <a:ext cx="594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3300"/>
                </a:solidFill>
              </a:rPr>
              <a:t>Ответ: </a:t>
            </a:r>
            <a:r>
              <a:rPr lang="en-US" sz="2800" smtClean="0">
                <a:solidFill>
                  <a:srgbClr val="FF3300"/>
                </a:solidFill>
              </a:rPr>
              <a:t>45</a:t>
            </a:r>
            <a:r>
              <a:rPr lang="en-US" sz="2800" baseline="30000" smtClean="0">
                <a:solidFill>
                  <a:srgbClr val="FF3300"/>
                </a:solidFill>
              </a:rPr>
              <a:t>o</a:t>
            </a:r>
            <a:r>
              <a:rPr lang="ru-RU" sz="2800" smtClean="0">
                <a:solidFill>
                  <a:srgbClr val="FF3300"/>
                </a:solidFill>
              </a:rPr>
              <a:t>.</a:t>
            </a:r>
            <a:endParaRPr lang="ru-RU" sz="2800" baseline="30000" smtClean="0">
              <a:solidFill>
                <a:srgbClr val="FF33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1844675"/>
            <a:ext cx="3859213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54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7696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</a:rPr>
              <a:t>правильной </a:t>
            </a:r>
            <a:r>
              <a:rPr lang="ru-RU" sz="2800" dirty="0">
                <a:solidFill>
                  <a:srgbClr val="FF0000"/>
                </a:solidFill>
              </a:rPr>
              <a:t>шестиугольной </a:t>
            </a:r>
            <a:r>
              <a:rPr lang="ru-RU" sz="2800" dirty="0" smtClean="0">
                <a:solidFill>
                  <a:srgbClr val="FF0000"/>
                </a:solidFill>
              </a:rPr>
              <a:t>призме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…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F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, ребра которой равны 1,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найдите у</a:t>
            </a:r>
            <a:r>
              <a:rPr lang="ru-RU" sz="2800" dirty="0" smtClean="0">
                <a:solidFill>
                  <a:srgbClr val="FF0000"/>
                </a:solidFill>
              </a:rPr>
              <a:t>гол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между прямыми: </a:t>
            </a:r>
            <a:r>
              <a:rPr lang="en-US" sz="2800" i="1" dirty="0" smtClean="0">
                <a:solidFill>
                  <a:srgbClr val="FF0000"/>
                </a:solidFill>
                <a:cs typeface="Times New Roman" pitchFamily="18" charset="0"/>
              </a:rPr>
              <a:t>AB</a:t>
            </a:r>
            <a:r>
              <a:rPr lang="ru-RU" sz="2800" baseline="-30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FF0000"/>
                </a:solidFill>
                <a:cs typeface="Times New Roman" pitchFamily="18" charset="0"/>
              </a:rPr>
              <a:t> и </a:t>
            </a:r>
            <a:r>
              <a:rPr lang="en-US" sz="2800" i="1" dirty="0" smtClean="0">
                <a:solidFill>
                  <a:srgbClr val="FF0000"/>
                </a:solidFill>
              </a:rPr>
              <a:t>DE</a:t>
            </a:r>
            <a:r>
              <a:rPr lang="en-US" sz="2800" baseline="-25000" dirty="0" smtClean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ru-RU" sz="2800" i="1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1855788"/>
            <a:ext cx="3814763" cy="314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066800" y="5029200"/>
            <a:ext cx="594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3300"/>
                </a:solidFill>
              </a:rPr>
              <a:t>Ответ: 90</a:t>
            </a:r>
            <a:r>
              <a:rPr lang="en-US" sz="2800" baseline="30000" smtClean="0">
                <a:solidFill>
                  <a:srgbClr val="FF3300"/>
                </a:solidFill>
              </a:rPr>
              <a:t>o</a:t>
            </a:r>
            <a:r>
              <a:rPr lang="ru-RU" sz="2800" smtClean="0">
                <a:solidFill>
                  <a:srgbClr val="FF3300"/>
                </a:solidFill>
              </a:rPr>
              <a:t>.</a:t>
            </a:r>
            <a:endParaRPr lang="ru-RU" sz="2800" baseline="30000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238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build="p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691</Words>
  <Application>Microsoft Office PowerPoint</Application>
  <PresentationFormat>Экран (4:3)</PresentationFormat>
  <Paragraphs>47</Paragraphs>
  <Slides>25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Тема Office</vt:lpstr>
      <vt:lpstr>Оформление по умолчанию</vt:lpstr>
      <vt:lpstr>1_Оформление по умолчанию</vt:lpstr>
      <vt:lpstr>3_Оформление по умолчанию</vt:lpstr>
      <vt:lpstr>4_Оформление по умолчанию</vt:lpstr>
      <vt:lpstr>Equation</vt:lpstr>
      <vt:lpstr>Нахождение углов в правильной шестиугольной призме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Надо чуть-чуть подумать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уровня С2 ЕГЭ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Павлов</dc:creator>
  <cp:lastModifiedBy>Андрей Павлов</cp:lastModifiedBy>
  <cp:revision>38</cp:revision>
  <dcterms:created xsi:type="dcterms:W3CDTF">2010-12-02T14:28:32Z</dcterms:created>
  <dcterms:modified xsi:type="dcterms:W3CDTF">2010-12-07T12:18:13Z</dcterms:modified>
</cp:coreProperties>
</file>