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notesMasterIdLst>
    <p:notesMasterId r:id="rId28"/>
  </p:notesMasterIdLst>
  <p:sldIdLst>
    <p:sldId id="256" r:id="rId11"/>
    <p:sldId id="264" r:id="rId12"/>
    <p:sldId id="257" r:id="rId13"/>
    <p:sldId id="258" r:id="rId14"/>
    <p:sldId id="259" r:id="rId15"/>
    <p:sldId id="260" r:id="rId16"/>
    <p:sldId id="261" r:id="rId17"/>
    <p:sldId id="262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A760A-D3C1-4C4E-8FA9-95541A522909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0E63F-117F-4815-B272-FB0C8EADD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06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74FA3B-ADDD-4242-BE62-D8483E37980A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accent1"/>
                </a:solidFill>
              </a:rPr>
              <a:t>В режиме слайдов ответ появляется после кликанья мышкой.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3F65-D854-4207-8BC2-B936D74D65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58717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EB16B-CE84-44DF-854E-300B2977F1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00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11B38-CC06-4574-8DE1-F184F6D28B7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5934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5F238-9978-4DF3-AACE-459C8FD0FE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746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34BF9-657C-46E7-8CF8-13BBC2AF4E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3748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0C9A3-690A-4D40-B813-C879823A45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2503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AAB31-1213-4FE9-8E75-AF0FB44E8D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3305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F685C-23A5-4623-ACED-CDAEE3220BE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1180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8AA67-1C9A-41DE-BEDF-3534F14636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5666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AC650-ABE9-4BCB-826D-D8081567B5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77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E2B32-E44B-42CF-9249-D488DE24AB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8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45129-CC81-4E4D-AF5D-6B84265294A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3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5949A-409B-4680-92AF-FF6AF4A378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20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ED129-A55C-433F-8AFF-B7611579322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65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7B00B-C6CE-4A38-A160-055A00696C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81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D405B-30F4-423F-93FF-206BFA654B8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17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3D17-D30D-4CF1-963A-6DE094080D0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05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42B84-1D95-43FD-94AA-3A0E3A99BE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70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6B092-631C-4F70-AA63-40761738271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6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93EB8-3143-4554-8ED9-0C90A23108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51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34511-40DB-4E15-9803-AD378DADE9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844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8E8A4-9DBF-4FFF-8760-D414217FEA0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19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26D3F-26E6-4590-8A8E-61DB9777B0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169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96C98-E045-4AC2-9EF7-D56C688EC8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449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BF583-9C00-4913-A6E5-1FB7A6933C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879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158D9-7CAD-45B5-BDF8-B3FF95242B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660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0EF3D-CF27-450C-A32A-7BC417273A9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3343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BB8D6-E861-4E0B-8D8A-A51C49881E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738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A8874-21F5-4340-A512-C5DEEC1834E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76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DFE67-9C22-4BC0-9B3F-9FB9EC3E0A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230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525EF-8032-46B7-A2C7-2C311539EE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401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9412A-D549-4DF5-AD65-5971E65B84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45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0EF-56C6-4327-98AE-6108B406D88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542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2D89A-E8B4-4295-91F8-3D6239B0B2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701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26BB3-71F7-49E5-B4F5-595A284856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131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2E7FD-5152-4DDA-80EE-2A83E7D65D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204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CBE9E-DB9C-4475-ADE0-DF8F0CA9A24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739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9F037-7F26-4367-8CC8-22D59EE0C7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524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B8BCE-36A4-45F9-90CB-7DAA25CDB2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6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32217-EEC5-49FD-BB8A-CC1D62D52D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848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6EC53-1F95-4A86-8B99-B1652D94D5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26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0D62D-E61D-4A0F-88E1-85249CDE9BA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924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5FC7D-9763-4CED-A5B6-B12E3A27AC8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556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C49BD-AF38-4A58-8384-B279C5C62C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03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01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225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4841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9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71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520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397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394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9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7042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3320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1C9EA-56C5-4D79-86A6-2A8D1B4D5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335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EF4E9-13FF-49C9-B5E4-5987FBA7BE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349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C1DC-2A94-4C83-AA3C-CD77D8BE76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7287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C2A8A-79B4-44CD-9AEB-50DBA8E7036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1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FFD33-ECE0-4558-B95D-528B54BA27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315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8BA6-68CC-498C-B2E6-2BE677F95B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367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712D7-1A26-43B7-AA73-CCC4BBE8FF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7023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83710-1603-4EB8-AF0A-DB67D3E8AB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449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56FC0-230F-427F-AC2E-A3962AF83AA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769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37F93-5FD1-43C9-BFEF-3BB03E6426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688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1F02-CAAB-445A-9F86-48E96E192F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451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51521-F70B-4A57-A159-824C30E8FE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045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139F9-9B6E-4C53-AB0F-973FE98605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592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14EC-0318-4053-B11A-30F24A6D54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27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2A95F-27CE-45DF-8AA8-75D5D572D1A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773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FFDB9-1070-42BD-AEB5-E1F65F490D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970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76D66-0667-441A-A356-A186A08DD6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961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C2CF-D6FA-4F93-8024-5407D9D1F2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7555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CDDCE-79C0-4F85-BBA1-E764BE2BED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74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26B82-09F8-4D1D-9A09-5FF315972F4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2962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A0AC7-0B69-4CAD-B1BF-18A258128C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096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3E4C7-FFC2-44C3-940B-ECF945C237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6263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6ED42-2245-46BF-864C-B98979227A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8685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464AE-E4EF-4A73-9272-E5E96DB027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5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7D0DC-562F-4382-9410-1E3812A46F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184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B361A-8CB7-4165-B655-60A755D98C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0311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69ADD-D971-455D-AA7F-5F7A2545CF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77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7C454-DF1B-47C9-B67D-674F357B23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969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0259B-04F0-4BFD-8343-F29B90DF02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100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6F0B0-D89E-4EAD-8405-45F81904A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421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F5A2A-7560-450E-9D9A-5461550CF6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8588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7A4C-5503-4444-AD59-676AFC0605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3636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C15E3-0EA7-40A8-8E54-869E582EFD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12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263F6-B3FC-4128-BDF4-378FF2A379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7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588A8-C119-45CE-8410-46E9EBB124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010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B24D3-4E98-4AAC-8A1B-A87B768547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976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FA36-CA91-4079-BDEF-0921F35441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0511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E82A-93E2-48E2-8699-013DE5A266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3879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A7E59-344E-4B40-AF76-9C5736A829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8291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6B972-A341-49D3-B282-1DF5742589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9123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D8AE5-4B3A-42F4-A199-7A0A1C80A2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4810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6848-134A-42CB-8D1E-0281B32B7A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47678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8C64A-783E-4E1C-977D-8352FB495F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6780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FDB5-0970-43EB-AE5D-6E3A6DFED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8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B3DAB-AAEC-4304-B8D8-AB3136DA1E2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7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6D8F598-6DCB-48FA-81AF-365121B6255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4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030435-DCE0-4451-9567-979F575ADA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9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ABDFED-0242-4A03-A815-F97583459F2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18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07.12.2010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8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F17C64-2060-4A10-A268-68A61C66071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57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20B0E9-2F7B-4BB6-BB6B-D32BC81C96E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9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30F411-BDEA-4218-B63D-747FF6485AA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1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BCE407-0248-4C8D-81F0-D301EC92558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9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8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8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png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9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9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9.bin"/><Relationship Id="rId9" Type="http://schemas.openxmlformats.org/officeDocument/2006/relationships/hyperlink" Target="2.mw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3.pn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0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hyperlink" Target="3.mw" TargetMode="External"/><Relationship Id="rId5" Type="http://schemas.openxmlformats.org/officeDocument/2006/relationships/image" Target="../media/image30.wmf"/><Relationship Id="rId10" Type="http://schemas.openxmlformats.org/officeDocument/2006/relationships/image" Target="../media/image34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Нахождение углов в призме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61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прямыми:</a:t>
            </a:r>
            <a:r>
              <a:rPr lang="ru-RU" dirty="0" smtClean="0">
                <a:solidFill>
                  <a:srgbClr val="FF0000"/>
                </a:solidFill>
              </a:rPr>
              <a:t>            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 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en-US" i="1" dirty="0" smtClean="0">
                <a:solidFill>
                  <a:srgbClr val="FF0000"/>
                </a:solidFill>
              </a:rPr>
              <a:t>A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i="1" dirty="0" smtClean="0">
                <a:solidFill>
                  <a:srgbClr val="FF0000"/>
                </a:solidFill>
              </a:rPr>
              <a:t>C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205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277812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541" name="Group 13"/>
          <p:cNvGrpSpPr>
            <a:grpSpLocks/>
          </p:cNvGrpSpPr>
          <p:nvPr/>
        </p:nvGrpSpPr>
        <p:grpSpPr bwMode="auto">
          <a:xfrm>
            <a:off x="1143000" y="1676400"/>
            <a:ext cx="7543800" cy="3657600"/>
            <a:chOff x="720" y="1056"/>
            <a:chExt cx="4752" cy="2304"/>
          </a:xfrm>
        </p:grpSpPr>
        <p:graphicFrame>
          <p:nvGraphicFramePr>
            <p:cNvPr id="2053" name="Object 5"/>
            <p:cNvGraphicFramePr>
              <a:graphicFrameLocks noChangeAspect="1"/>
            </p:cNvGraphicFramePr>
            <p:nvPr/>
          </p:nvGraphicFramePr>
          <p:xfrm>
            <a:off x="3264" y="2784"/>
            <a:ext cx="1064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name="Equation" r:id="rId4" imgW="1689100" imgH="914400" progId="Equation.DSMT4">
                    <p:embed/>
                  </p:oleObj>
                </mc:Choice>
                <mc:Fallback>
                  <p:oleObj name="Equation" r:id="rId4" imgW="1689100" imgH="914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4" y="2784"/>
                          <a:ext cx="1064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4" name="Text Box 8"/>
            <p:cNvSpPr txBox="1">
              <a:spLocks noChangeArrowheads="1"/>
            </p:cNvSpPr>
            <p:nvPr/>
          </p:nvSpPr>
          <p:spPr bwMode="auto">
            <a:xfrm>
              <a:off x="2640" y="1152"/>
              <a:ext cx="2832" cy="1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Решение: Искомый угол равен углу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В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C</a:t>
              </a:r>
              <a:r>
                <a:rPr lang="ru-RU" i="1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проведем высоту </a:t>
              </a:r>
              <a:r>
                <a:rPr lang="en-US" i="1" dirty="0" smtClean="0">
                  <a:solidFill>
                    <a:srgbClr val="FF0000"/>
                  </a:solidFill>
                </a:rPr>
                <a:t>CD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В прямоугольном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CD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катет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равен 0,5; гипотенуза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C</a:t>
              </a:r>
              <a:r>
                <a:rPr lang="en-US" i="1" baseline="-25000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равна        . Следовательно,</a:t>
              </a:r>
            </a:p>
          </p:txBody>
        </p:sp>
        <p:graphicFrame>
          <p:nvGraphicFramePr>
            <p:cNvPr id="2055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1612660"/>
                </p:ext>
              </p:extLst>
            </p:nvPr>
          </p:nvGraphicFramePr>
          <p:xfrm>
            <a:off x="4464" y="2304"/>
            <a:ext cx="304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name="Equation" r:id="rId6" imgW="482400" imgH="444240" progId="Equation.DSMT4">
                    <p:embed/>
                  </p:oleObj>
                </mc:Choice>
                <mc:Fallback>
                  <p:oleObj name="Equation" r:id="rId6" imgW="48240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4" y="2304"/>
                          <a:ext cx="304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56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056"/>
              <a:ext cx="1750" cy="1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9413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381000" y="152400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прямыми:</a:t>
            </a:r>
            <a:r>
              <a:rPr lang="ru-RU" dirty="0" smtClean="0">
                <a:solidFill>
                  <a:srgbClr val="FF0000"/>
                </a:solidFill>
              </a:rPr>
              <a:t>            </a:t>
            </a:r>
            <a:r>
              <a:rPr lang="en-US" i="1" dirty="0" smtClean="0">
                <a:solidFill>
                  <a:srgbClr val="FF0000"/>
                </a:solidFill>
              </a:rPr>
              <a:t>AB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en-US" i="1" dirty="0" smtClean="0">
                <a:solidFill>
                  <a:srgbClr val="FF0000"/>
                </a:solidFill>
              </a:rPr>
              <a:t>BC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075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277812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02" name="Group 30"/>
          <p:cNvGrpSpPr>
            <a:grpSpLocks/>
          </p:cNvGrpSpPr>
          <p:nvPr/>
        </p:nvGrpSpPr>
        <p:grpSpPr bwMode="auto">
          <a:xfrm>
            <a:off x="228600" y="1905000"/>
            <a:ext cx="8458200" cy="3721100"/>
            <a:chOff x="144" y="1200"/>
            <a:chExt cx="5328" cy="2344"/>
          </a:xfrm>
        </p:grpSpPr>
        <p:sp>
          <p:nvSpPr>
            <p:cNvPr id="3077" name="Text Box 21"/>
            <p:cNvSpPr txBox="1">
              <a:spLocks noChangeArrowheads="1"/>
            </p:cNvSpPr>
            <p:nvPr/>
          </p:nvSpPr>
          <p:spPr bwMode="auto">
            <a:xfrm>
              <a:off x="2352" y="1200"/>
              <a:ext cx="3120" cy="2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Решение: Достроим призму до 4-х угольной призмы. Проведем </a:t>
              </a:r>
              <a:r>
                <a:rPr lang="en-US" i="1" dirty="0" smtClean="0">
                  <a:solidFill>
                    <a:srgbClr val="FF0000"/>
                  </a:solidFill>
                </a:rPr>
                <a:t>AD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 </a:t>
              </a:r>
              <a:r>
                <a:rPr lang="ru-RU" dirty="0" smtClean="0">
                  <a:solidFill>
                    <a:srgbClr val="FF0000"/>
                  </a:solidFill>
                </a:rPr>
                <a:t>параллельно </a:t>
              </a:r>
              <a:r>
                <a:rPr lang="en-US" i="1" dirty="0" smtClean="0">
                  <a:solidFill>
                    <a:srgbClr val="FF0000"/>
                  </a:solidFill>
                </a:rPr>
                <a:t>BC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Искомый угол будет равен </a:t>
              </a:r>
              <a:r>
                <a:rPr lang="ru-RU" dirty="0" err="1" smtClean="0">
                  <a:solidFill>
                    <a:srgbClr val="FF0000"/>
                  </a:solidFill>
                </a:rPr>
                <a:t>равен</a:t>
              </a:r>
              <a:r>
                <a:rPr lang="ru-RU" dirty="0" smtClean="0">
                  <a:solidFill>
                    <a:srgbClr val="FF0000"/>
                  </a:solidFill>
                </a:rPr>
                <a:t> углу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AD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dirty="0" smtClean="0">
                  <a:solidFill>
                    <a:srgbClr val="FF0000"/>
                  </a:solidFill>
                </a:rPr>
                <a:t>. </a:t>
              </a:r>
              <a:r>
                <a:rPr lang="en-US" dirty="0" smtClean="0">
                  <a:solidFill>
                    <a:srgbClr val="FF0000"/>
                  </a:solidFill>
                </a:rPr>
                <a:t>        </a:t>
              </a:r>
              <a:r>
                <a:rPr lang="ru-RU" dirty="0" smtClean="0">
                  <a:solidFill>
                    <a:srgbClr val="FF0000"/>
                  </a:solidFill>
                </a:rPr>
                <a:t>В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AB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D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endParaRPr lang="en-US" i="1" dirty="0" smtClean="0">
                <a:solidFill>
                  <a:srgbClr val="FF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endParaRPr lang="en-US" i="1" dirty="0" smtClean="0">
                <a:solidFill>
                  <a:srgbClr val="FF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 Используя теорему косинусов, находим</a:t>
              </a:r>
            </a:p>
          </p:txBody>
        </p:sp>
        <p:graphicFrame>
          <p:nvGraphicFramePr>
            <p:cNvPr id="3078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6616270"/>
                </p:ext>
              </p:extLst>
            </p:nvPr>
          </p:nvGraphicFramePr>
          <p:xfrm>
            <a:off x="2544" y="2448"/>
            <a:ext cx="2504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Equation" r:id="rId4" imgW="3974760" imgH="507960" progId="Equation.DSMT4">
                    <p:embed/>
                  </p:oleObj>
                </mc:Choice>
                <mc:Fallback>
                  <p:oleObj name="Equation" r:id="rId4" imgW="3974760" imgH="5079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448"/>
                          <a:ext cx="2504" cy="3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9" name="Object 23"/>
            <p:cNvGraphicFramePr>
              <a:graphicFrameLocks noChangeAspect="1"/>
            </p:cNvGraphicFramePr>
            <p:nvPr/>
          </p:nvGraphicFramePr>
          <p:xfrm>
            <a:off x="3360" y="3024"/>
            <a:ext cx="896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Equation" r:id="rId6" imgW="1422400" imgH="825500" progId="Equation.DSMT4">
                    <p:embed/>
                  </p:oleObj>
                </mc:Choice>
                <mc:Fallback>
                  <p:oleObj name="Equation" r:id="rId6" imgW="1422400" imgH="8255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3024"/>
                          <a:ext cx="896" cy="5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080" name="Picture 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200"/>
              <a:ext cx="2181" cy="1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3718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прямой и плоскостью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rgbClr val="FF0000"/>
                </a:solidFill>
              </a:rPr>
              <a:t>A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BC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387725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838200" y="5029200"/>
            <a:ext cx="3048000" cy="914400"/>
            <a:chOff x="528" y="3168"/>
            <a:chExt cx="1920" cy="576"/>
          </a:xfrm>
        </p:grpSpPr>
        <p:sp>
          <p:nvSpPr>
            <p:cNvPr id="2053" name="Text Box 4"/>
            <p:cNvSpPr txBox="1">
              <a:spLocks noChangeArrowheads="1"/>
            </p:cNvSpPr>
            <p:nvPr/>
          </p:nvSpPr>
          <p:spPr bwMode="auto">
            <a:xfrm>
              <a:off x="528" y="3360"/>
              <a:ext cx="19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FF3300"/>
                  </a:solidFill>
                </a:rPr>
                <a:t>Ответ: </a:t>
              </a:r>
            </a:p>
          </p:txBody>
        </p:sp>
        <p:graphicFrame>
          <p:nvGraphicFramePr>
            <p:cNvPr id="2054" name="Object 5"/>
            <p:cNvGraphicFramePr>
              <a:graphicFrameLocks noChangeAspect="1"/>
            </p:cNvGraphicFramePr>
            <p:nvPr/>
          </p:nvGraphicFramePr>
          <p:xfrm>
            <a:off x="1176" y="3168"/>
            <a:ext cx="936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3" name="Equation" r:id="rId4" imgW="1485900" imgH="914400" progId="Equation.DSMT4">
                    <p:embed/>
                  </p:oleObj>
                </mc:Choice>
                <mc:Fallback>
                  <p:oleObj name="Equation" r:id="rId4" imgW="1485900" imgH="914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6" y="3168"/>
                          <a:ext cx="936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8257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прямой и плоскостью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grpSp>
        <p:nvGrpSpPr>
          <p:cNvPr id="31750" name="Group 6"/>
          <p:cNvGrpSpPr>
            <a:grpSpLocks/>
          </p:cNvGrpSpPr>
          <p:nvPr/>
        </p:nvGrpSpPr>
        <p:grpSpPr bwMode="auto">
          <a:xfrm>
            <a:off x="838200" y="5029200"/>
            <a:ext cx="3048000" cy="914400"/>
            <a:chOff x="528" y="3168"/>
            <a:chExt cx="1920" cy="576"/>
          </a:xfrm>
        </p:grpSpPr>
        <p:sp>
          <p:nvSpPr>
            <p:cNvPr id="3077" name="Text Box 3"/>
            <p:cNvSpPr txBox="1">
              <a:spLocks noChangeArrowheads="1"/>
            </p:cNvSpPr>
            <p:nvPr/>
          </p:nvSpPr>
          <p:spPr bwMode="auto">
            <a:xfrm>
              <a:off x="528" y="3360"/>
              <a:ext cx="19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FF3300"/>
                  </a:solidFill>
                </a:rPr>
                <a:t>Ответ: </a:t>
              </a:r>
            </a:p>
          </p:txBody>
        </p:sp>
        <p:graphicFrame>
          <p:nvGraphicFramePr>
            <p:cNvPr id="3078" name="Object 4"/>
            <p:cNvGraphicFramePr>
              <a:graphicFrameLocks noChangeAspect="1"/>
            </p:cNvGraphicFramePr>
            <p:nvPr/>
          </p:nvGraphicFramePr>
          <p:xfrm>
            <a:off x="1176" y="3168"/>
            <a:ext cx="936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7" name="Equation" r:id="rId3" imgW="1485900" imgH="914400" progId="Equation.DSMT4">
                    <p:embed/>
                  </p:oleObj>
                </mc:Choice>
                <mc:Fallback>
                  <p:oleObj name="Equation" r:id="rId3" imgW="1485900" imgH="914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6" y="3168"/>
                          <a:ext cx="936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3387725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46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плоскост</a:t>
            </a:r>
            <a:r>
              <a:rPr lang="ru-RU" dirty="0" smtClean="0">
                <a:solidFill>
                  <a:srgbClr val="FF0000"/>
                </a:solidFill>
              </a:rPr>
              <a:t>ями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       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ACB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3078163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997" name="Group 13"/>
          <p:cNvGrpSpPr>
            <a:grpSpLocks/>
          </p:cNvGrpSpPr>
          <p:nvPr/>
        </p:nvGrpSpPr>
        <p:grpSpPr bwMode="auto">
          <a:xfrm>
            <a:off x="685800" y="1524000"/>
            <a:ext cx="8229600" cy="3517900"/>
            <a:chOff x="432" y="960"/>
            <a:chExt cx="5184" cy="2216"/>
          </a:xfrm>
        </p:grpSpPr>
        <p:grpSp>
          <p:nvGrpSpPr>
            <p:cNvPr id="3077" name="Group 6"/>
            <p:cNvGrpSpPr>
              <a:grpSpLocks/>
            </p:cNvGrpSpPr>
            <p:nvPr/>
          </p:nvGrpSpPr>
          <p:grpSpPr bwMode="auto">
            <a:xfrm>
              <a:off x="2640" y="1152"/>
              <a:ext cx="2976" cy="2024"/>
              <a:chOff x="2640" y="1152"/>
              <a:chExt cx="2976" cy="2024"/>
            </a:xfrm>
          </p:grpSpPr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2640" y="1152"/>
                <a:ext cx="2976" cy="19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dirty="0" smtClean="0">
                    <a:solidFill>
                      <a:srgbClr val="FF0000"/>
                    </a:solidFill>
                  </a:rPr>
                  <a:t>Решение: Обозначим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O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-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середину ребра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AC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Искомым линейным углом будет угол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BOB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В прямоугольном треугольнике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BOB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имеем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i="1" dirty="0" smtClean="0">
                    <a:solidFill>
                      <a:srgbClr val="FF0000"/>
                    </a:solidFill>
                  </a:rPr>
                  <a:t>BB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= 1;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BO =          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dirty="0" smtClean="0">
                    <a:solidFill>
                      <a:srgbClr val="FF0000"/>
                    </a:solidFill>
                  </a:rPr>
                  <a:t>Следовательно, </a:t>
                </a:r>
              </a:p>
            </p:txBody>
          </p:sp>
          <p:graphicFrame>
            <p:nvGraphicFramePr>
              <p:cNvPr id="3080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2615748"/>
                  </p:ext>
                </p:extLst>
              </p:nvPr>
            </p:nvGraphicFramePr>
            <p:xfrm>
              <a:off x="3936" y="2308"/>
              <a:ext cx="331" cy="4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6" name="Equation" r:id="rId4" imgW="520560" imgH="787320" progId="Equation.DSMT4">
                      <p:embed/>
                    </p:oleObj>
                  </mc:Choice>
                  <mc:Fallback>
                    <p:oleObj name="Equation" r:id="rId4" imgW="520560" imgH="78732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36" y="2308"/>
                            <a:ext cx="331" cy="4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1" name="Object 9"/>
              <p:cNvGraphicFramePr>
                <a:graphicFrameLocks noChangeAspect="1"/>
              </p:cNvGraphicFramePr>
              <p:nvPr/>
            </p:nvGraphicFramePr>
            <p:xfrm>
              <a:off x="4080" y="2592"/>
              <a:ext cx="1056" cy="5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7" name="Equation" r:id="rId6" imgW="1676400" imgH="927100" progId="Equation.DSMT4">
                      <p:embed/>
                    </p:oleObj>
                  </mc:Choice>
                  <mc:Fallback>
                    <p:oleObj name="Equation" r:id="rId6" imgW="1676400" imgH="9271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80" y="2592"/>
                            <a:ext cx="1056" cy="58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078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960"/>
              <a:ext cx="1939" cy="2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920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28" y="1537177"/>
            <a:ext cx="6480175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517322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С2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70739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04800" y="152400"/>
            <a:ext cx="8229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прямой и плоскостью</a:t>
            </a:r>
            <a:r>
              <a:rPr lang="ru-RU" dirty="0">
                <a:solidFill>
                  <a:srgbClr val="FF0000"/>
                </a:solidFill>
              </a:rPr>
              <a:t>: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AB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и </a:t>
            </a:r>
            <a:r>
              <a:rPr lang="en-US" i="1" dirty="0">
                <a:solidFill>
                  <a:srgbClr val="FF0000"/>
                </a:solidFill>
              </a:rPr>
              <a:t>ABC</a:t>
            </a:r>
            <a:r>
              <a:rPr lang="en-US" baseline="-25000" dirty="0">
                <a:solidFill>
                  <a:srgbClr val="FF0000"/>
                </a:solidFill>
              </a:rPr>
              <a:t>1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099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29337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09" name="Group 37"/>
          <p:cNvGrpSpPr>
            <a:grpSpLocks/>
          </p:cNvGrpSpPr>
          <p:nvPr/>
        </p:nvGrpSpPr>
        <p:grpSpPr bwMode="auto">
          <a:xfrm>
            <a:off x="152400" y="1676400"/>
            <a:ext cx="8839200" cy="4038600"/>
            <a:chOff x="96" y="1056"/>
            <a:chExt cx="5568" cy="2544"/>
          </a:xfrm>
        </p:grpSpPr>
        <p:sp>
          <p:nvSpPr>
            <p:cNvPr id="4101" name="Text Box 29"/>
            <p:cNvSpPr txBox="1">
              <a:spLocks noChangeArrowheads="1"/>
            </p:cNvSpPr>
            <p:nvPr/>
          </p:nvSpPr>
          <p:spPr bwMode="auto">
            <a:xfrm>
              <a:off x="2640" y="1056"/>
              <a:ext cx="3024" cy="2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Решение: Достроим треугольную призму до четырехугольной. </a:t>
              </a:r>
              <a:r>
                <a:rPr lang="en-US" i="1" dirty="0">
                  <a:solidFill>
                    <a:srgbClr val="FF0000"/>
                  </a:solidFill>
                </a:rPr>
                <a:t>BEE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– сечение, перпендикуляр-</a:t>
              </a:r>
              <a:r>
                <a:rPr lang="ru-RU" dirty="0" err="1">
                  <a:solidFill>
                    <a:srgbClr val="FF0000"/>
                  </a:solidFill>
                </a:rPr>
                <a:t>ное</a:t>
              </a:r>
              <a:r>
                <a:rPr lang="ru-RU" dirty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CD</a:t>
              </a:r>
              <a:r>
                <a:rPr lang="ru-RU" dirty="0">
                  <a:solidFill>
                    <a:srgbClr val="FF0000"/>
                  </a:solidFill>
                </a:rPr>
                <a:t>.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O </a:t>
              </a:r>
              <a:r>
                <a:rPr lang="ru-RU" dirty="0">
                  <a:solidFill>
                    <a:srgbClr val="FF0000"/>
                  </a:solidFill>
                </a:rPr>
                <a:t>перпендикулярен </a:t>
              </a:r>
              <a:r>
                <a:rPr lang="en-US" i="1" dirty="0">
                  <a:solidFill>
                    <a:srgbClr val="FF0000"/>
                  </a:solidFill>
                </a:rPr>
                <a:t>BE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. </a:t>
              </a:r>
              <a:r>
                <a:rPr lang="ru-RU" dirty="0">
                  <a:solidFill>
                    <a:srgbClr val="FF0000"/>
                  </a:solidFill>
                </a:rPr>
                <a:t>Искомый угол равен углу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AO</a:t>
              </a:r>
              <a:r>
                <a:rPr lang="en-US" dirty="0">
                  <a:solidFill>
                    <a:srgbClr val="FF0000"/>
                  </a:solidFill>
                </a:rPr>
                <a:t>. </a:t>
              </a:r>
              <a:r>
                <a:rPr lang="ru-RU" dirty="0">
                  <a:solidFill>
                    <a:srgbClr val="FF0000"/>
                  </a:solidFill>
                </a:rPr>
                <a:t> Из прямоугольного треугольника </a:t>
              </a:r>
              <a:r>
                <a:rPr lang="en-US" i="1" dirty="0">
                  <a:solidFill>
                    <a:srgbClr val="FF0000"/>
                  </a:solidFill>
                </a:rPr>
                <a:t>BB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находим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 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Следовательно,</a:t>
              </a:r>
              <a:endParaRPr lang="ru-RU" i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410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7545581"/>
                </p:ext>
              </p:extLst>
            </p:nvPr>
          </p:nvGraphicFramePr>
          <p:xfrm>
            <a:off x="4080" y="2448"/>
            <a:ext cx="1056" cy="5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8" name="Equation" r:id="rId4" imgW="1676160" imgH="927000" progId="Equation.DSMT4">
                    <p:embed/>
                  </p:oleObj>
                </mc:Choice>
                <mc:Fallback>
                  <p:oleObj name="Equation" r:id="rId4" imgW="1676160" imgH="927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2448"/>
                          <a:ext cx="1056" cy="5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3" name="Object 33"/>
            <p:cNvGraphicFramePr>
              <a:graphicFrameLocks noChangeAspect="1"/>
            </p:cNvGraphicFramePr>
            <p:nvPr/>
          </p:nvGraphicFramePr>
          <p:xfrm>
            <a:off x="4080" y="3024"/>
            <a:ext cx="1144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" name="Equation" r:id="rId6" imgW="1816100" imgH="914400" progId="Equation.DSMT4">
                    <p:embed/>
                  </p:oleObj>
                </mc:Choice>
                <mc:Fallback>
                  <p:oleObj name="Equation" r:id="rId6" imgW="1816100" imgH="914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3024"/>
                          <a:ext cx="1144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04" name="Picture 3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056"/>
              <a:ext cx="2565" cy="19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Улыбающееся лицо 1">
            <a:hlinkClick r:id="rId9" action="ppaction://hlinkfile"/>
          </p:cNvPr>
          <p:cNvSpPr/>
          <p:nvPr/>
        </p:nvSpPr>
        <p:spPr>
          <a:xfrm>
            <a:off x="755576" y="5419725"/>
            <a:ext cx="1432793" cy="81758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24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плоскост</a:t>
            </a:r>
            <a:r>
              <a:rPr lang="ru-RU" dirty="0" smtClean="0">
                <a:solidFill>
                  <a:srgbClr val="FF0000"/>
                </a:solidFill>
              </a:rPr>
              <a:t>ями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         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ACB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en-US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07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3078163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072" name="Group 16"/>
          <p:cNvGrpSpPr>
            <a:grpSpLocks/>
          </p:cNvGrpSpPr>
          <p:nvPr/>
        </p:nvGrpSpPr>
        <p:grpSpPr bwMode="auto">
          <a:xfrm>
            <a:off x="533400" y="1752600"/>
            <a:ext cx="8077200" cy="4235450"/>
            <a:chOff x="336" y="1104"/>
            <a:chExt cx="5088" cy="2668"/>
          </a:xfrm>
        </p:grpSpPr>
        <p:grpSp>
          <p:nvGrpSpPr>
            <p:cNvPr id="3077" name="Group 13"/>
            <p:cNvGrpSpPr>
              <a:grpSpLocks/>
            </p:cNvGrpSpPr>
            <p:nvPr/>
          </p:nvGrpSpPr>
          <p:grpSpPr bwMode="auto">
            <a:xfrm>
              <a:off x="2448" y="1104"/>
              <a:ext cx="2976" cy="2668"/>
              <a:chOff x="2448" y="1104"/>
              <a:chExt cx="2976" cy="2668"/>
            </a:xfrm>
          </p:grpSpPr>
          <p:sp>
            <p:nvSpPr>
              <p:cNvPr id="3079" name="Text Box 6"/>
              <p:cNvSpPr txBox="1">
                <a:spLocks noChangeArrowheads="1"/>
              </p:cNvSpPr>
              <p:nvPr/>
            </p:nvSpPr>
            <p:spPr bwMode="auto">
              <a:xfrm>
                <a:off x="2448" y="1104"/>
                <a:ext cx="2976" cy="2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dirty="0" smtClean="0">
                    <a:solidFill>
                      <a:srgbClr val="FF0000"/>
                    </a:solidFill>
                  </a:rPr>
                  <a:t>Решение: Данные плоскости пересекаются по прямой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DE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Обозначим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G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середину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DE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и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F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середину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AC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Угол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BGF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будет искомым.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В треугольнике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BGF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имеем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i="1" dirty="0" smtClean="0">
                    <a:solidFill>
                      <a:srgbClr val="FF0000"/>
                    </a:solidFill>
                  </a:rPr>
                  <a:t>BF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=      ;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BG = FG = </a:t>
                </a:r>
              </a:p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ru-RU" dirty="0" smtClean="0">
                    <a:solidFill>
                      <a:srgbClr val="FF0000"/>
                    </a:solidFill>
                  </a:rPr>
                  <a:t>По теореме косинусов, имеем</a:t>
                </a:r>
              </a:p>
            </p:txBody>
          </p:sp>
          <p:graphicFrame>
            <p:nvGraphicFramePr>
              <p:cNvPr id="3080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94916906"/>
                  </p:ext>
                </p:extLst>
              </p:nvPr>
            </p:nvGraphicFramePr>
            <p:xfrm>
              <a:off x="2904" y="2496"/>
              <a:ext cx="282" cy="4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6" name="Equation" r:id="rId4" imgW="444240" imgH="787320" progId="Equation.DSMT4">
                      <p:embed/>
                    </p:oleObj>
                  </mc:Choice>
                  <mc:Fallback>
                    <p:oleObj name="Equation" r:id="rId4" imgW="444240" imgH="78732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4" y="2496"/>
                            <a:ext cx="282" cy="4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1" name="Object 8"/>
              <p:cNvGraphicFramePr>
                <a:graphicFrameLocks noChangeAspect="1"/>
              </p:cNvGraphicFramePr>
              <p:nvPr/>
            </p:nvGraphicFramePr>
            <p:xfrm>
              <a:off x="3488" y="3244"/>
              <a:ext cx="896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7" name="Equation" r:id="rId6" imgW="1422400" imgH="838200" progId="Equation.DSMT4">
                      <p:embed/>
                    </p:oleObj>
                  </mc:Choice>
                  <mc:Fallback>
                    <p:oleObj name="Equation" r:id="rId6" imgW="1422400" imgH="8382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88" y="3244"/>
                            <a:ext cx="896" cy="5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2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65708128"/>
                  </p:ext>
                </p:extLst>
              </p:nvPr>
            </p:nvGraphicFramePr>
            <p:xfrm>
              <a:off x="4192" y="2496"/>
              <a:ext cx="347" cy="4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8" name="Equation" r:id="rId8" imgW="545760" imgH="787320" progId="Equation.DSMT4">
                      <p:embed/>
                    </p:oleObj>
                  </mc:Choice>
                  <mc:Fallback>
                    <p:oleObj name="Equation" r:id="rId8" imgW="545760" imgH="78732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2" y="2496"/>
                            <a:ext cx="347" cy="4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078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104"/>
              <a:ext cx="1939" cy="2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Улыбающееся лицо 1">
            <a:hlinkClick r:id="rId11" action="ppaction://hlinkfile"/>
          </p:cNvPr>
          <p:cNvSpPr/>
          <p:nvPr/>
        </p:nvSpPr>
        <p:spPr>
          <a:xfrm>
            <a:off x="899592" y="5733256"/>
            <a:ext cx="1512168" cy="79208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1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5248" y="33536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Устные задачки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17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026"/>
          <p:cNvSpPr txBox="1">
            <a:spLocks noChangeArrowheads="1"/>
          </p:cNvSpPr>
          <p:nvPr/>
        </p:nvSpPr>
        <p:spPr bwMode="auto">
          <a:xfrm>
            <a:off x="381000" y="152400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прямыми:</a:t>
            </a:r>
            <a:r>
              <a:rPr lang="ru-RU" sz="2400" dirty="0" smtClean="0">
                <a:solidFill>
                  <a:srgbClr val="FF0000"/>
                </a:solidFill>
              </a:rPr>
              <a:t>            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BC</a:t>
            </a:r>
            <a:r>
              <a:rPr lang="ru-RU" sz="2400" i="1" dirty="0" smtClean="0">
                <a:solidFill>
                  <a:srgbClr val="FF0000"/>
                </a:solidFill>
              </a:rPr>
              <a:t>.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16387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277812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Text Box 1028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90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9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прямыми:</a:t>
            </a:r>
            <a:r>
              <a:rPr lang="ru-RU" sz="2400" dirty="0" smtClean="0">
                <a:solidFill>
                  <a:srgbClr val="FF0000"/>
                </a:solidFill>
              </a:rPr>
              <a:t>            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45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00200"/>
            <a:ext cx="277812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73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прямыми:</a:t>
            </a:r>
            <a:r>
              <a:rPr lang="ru-RU" sz="2400" dirty="0" smtClean="0">
                <a:solidFill>
                  <a:srgbClr val="FF0000"/>
                </a:solidFill>
              </a:rPr>
              <a:t>            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 </a:t>
            </a:r>
            <a:r>
              <a:rPr lang="ru-RU" sz="2400" dirty="0" smtClean="0">
                <a:solidFill>
                  <a:srgbClr val="FF0000"/>
                </a:solidFill>
              </a:rPr>
              <a:t>и </a:t>
            </a:r>
            <a:r>
              <a:rPr lang="en-US" sz="2400" i="1" dirty="0" smtClean="0">
                <a:solidFill>
                  <a:srgbClr val="FF0000"/>
                </a:solidFill>
              </a:rPr>
              <a:t>A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</a:rPr>
              <a:t>C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60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2778125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23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00CC99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ABCA</a:t>
            </a:r>
            <a:r>
              <a:rPr lang="ru-RU" sz="2400" baseline="-30000" smtClean="0">
                <a:solidFill>
                  <a:srgbClr val="00CC99"/>
                </a:solidFill>
                <a:cs typeface="Times New Roman" pitchFamily="18" charset="0"/>
              </a:rPr>
              <a:t>1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B</a:t>
            </a:r>
            <a:r>
              <a:rPr lang="ru-RU" sz="2400" baseline="-30000" smtClean="0">
                <a:solidFill>
                  <a:srgbClr val="00CC99"/>
                </a:solidFill>
                <a:cs typeface="Times New Roman" pitchFamily="18" charset="0"/>
              </a:rPr>
              <a:t>1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C</a:t>
            </a:r>
            <a:r>
              <a:rPr lang="ru-RU" sz="2400" baseline="-30000" smtClean="0">
                <a:solidFill>
                  <a:srgbClr val="00CC99"/>
                </a:solidFill>
                <a:cs typeface="Times New Roman" pitchFamily="18" charset="0"/>
              </a:rPr>
              <a:t>1</a:t>
            </a:r>
            <a:r>
              <a:rPr lang="ru-RU" sz="2400" smtClean="0">
                <a:solidFill>
                  <a:srgbClr val="00CC99"/>
                </a:solidFill>
                <a:cs typeface="Times New Roman" pitchFamily="18" charset="0"/>
              </a:rPr>
              <a:t>, все ребра которой равны 1, найдите угол между прямой и плоскостью</a:t>
            </a:r>
            <a:r>
              <a:rPr lang="ru-RU" sz="2400" smtClean="0">
                <a:solidFill>
                  <a:srgbClr val="00CC99"/>
                </a:solidFill>
              </a:rPr>
              <a:t>:</a:t>
            </a:r>
            <a:r>
              <a:rPr lang="ru-RU" sz="2400" smtClean="0">
                <a:solidFill>
                  <a:srgbClr val="00CC99"/>
                </a:solidFill>
                <a:cs typeface="Times New Roman" pitchFamily="18" charset="0"/>
              </a:rPr>
              <a:t> 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AB</a:t>
            </a:r>
            <a:r>
              <a:rPr lang="ru-RU" sz="2400" smtClean="0">
                <a:solidFill>
                  <a:srgbClr val="00CC99"/>
                </a:solidFill>
                <a:cs typeface="Times New Roman" pitchFamily="18" charset="0"/>
              </a:rPr>
              <a:t> и 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BB</a:t>
            </a:r>
            <a:r>
              <a:rPr lang="en-US" sz="2400" baseline="-25000" smtClean="0">
                <a:solidFill>
                  <a:srgbClr val="00CC99"/>
                </a:solidFill>
                <a:cs typeface="Times New Roman" pitchFamily="18" charset="0"/>
              </a:rPr>
              <a:t>1</a:t>
            </a:r>
            <a:r>
              <a:rPr lang="en-US" sz="2400" i="1" smtClean="0">
                <a:solidFill>
                  <a:srgbClr val="00CC99"/>
                </a:solidFill>
                <a:cs typeface="Times New Roman" pitchFamily="18" charset="0"/>
              </a:rPr>
              <a:t>C</a:t>
            </a:r>
            <a:r>
              <a:rPr lang="ru-RU" sz="2400" baseline="-30000" smtClean="0">
                <a:solidFill>
                  <a:srgbClr val="00CC99"/>
                </a:solidFill>
                <a:cs typeface="Times New Roman" pitchFamily="18" charset="0"/>
              </a:rPr>
              <a:t>1</a:t>
            </a:r>
            <a:r>
              <a:rPr lang="ru-RU" sz="2400" smtClean="0">
                <a:solidFill>
                  <a:srgbClr val="00CC99"/>
                </a:solidFill>
              </a:rPr>
              <a:t>.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60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3387725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49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плоскост</a:t>
            </a:r>
            <a:r>
              <a:rPr lang="ru-RU" sz="2400" dirty="0" smtClean="0">
                <a:solidFill>
                  <a:srgbClr val="FF0000"/>
                </a:solidFill>
              </a:rPr>
              <a:t>ями           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BB</a:t>
            </a:r>
            <a:r>
              <a:rPr lang="en-US" sz="24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en-US" sz="24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90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1735138"/>
            <a:ext cx="3078163" cy="338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27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В правильной треугольной призме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ABCA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ru-RU" sz="24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, все ребра которой равны 1, найдите угол между плоскост</a:t>
            </a:r>
            <a:r>
              <a:rPr lang="ru-RU" sz="2400" dirty="0" smtClean="0">
                <a:solidFill>
                  <a:srgbClr val="FF0000"/>
                </a:solidFill>
              </a:rPr>
              <a:t>ями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         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ACC</a:t>
            </a:r>
            <a:r>
              <a:rPr lang="en-US" sz="24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400" i="1" dirty="0" smtClean="0">
                <a:solidFill>
                  <a:srgbClr val="FF0000"/>
                </a:solidFill>
                <a:cs typeface="Times New Roman" pitchFamily="18" charset="0"/>
              </a:rPr>
              <a:t>BCC</a:t>
            </a:r>
            <a:r>
              <a:rPr lang="en-US" sz="24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24000"/>
            <a:ext cx="3078163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3300"/>
                </a:solidFill>
              </a:rPr>
              <a:t>Ответ: </a:t>
            </a:r>
            <a:r>
              <a:rPr lang="en-US" sz="2400" smtClean="0">
                <a:solidFill>
                  <a:srgbClr val="FF3300"/>
                </a:solidFill>
              </a:rPr>
              <a:t>60</a:t>
            </a:r>
            <a:r>
              <a:rPr lang="en-US" sz="2400" baseline="30000" smtClean="0">
                <a:solidFill>
                  <a:srgbClr val="FF3300"/>
                </a:solidFill>
              </a:rPr>
              <a:t>o</a:t>
            </a:r>
            <a:r>
              <a:rPr lang="en-US" sz="2400" smtClean="0">
                <a:solidFill>
                  <a:srgbClr val="FF3300"/>
                </a:solidFill>
              </a:rPr>
              <a:t>.</a:t>
            </a:r>
            <a:endParaRPr lang="ru-RU" sz="240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7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r>
              <a:rPr lang="ru-RU" dirty="0" smtClean="0"/>
              <a:t>Надо чуть-чуть подумать</a:t>
            </a:r>
            <a:endParaRPr lang="ru-RU" dirty="0"/>
          </a:p>
        </p:txBody>
      </p:sp>
      <p:pic>
        <p:nvPicPr>
          <p:cNvPr id="15362" name="Picture 2" descr="C:\Users\Андрей Павлов\AppData\Local\Microsoft\Windows\Temporary Internet Files\Content.IE5\2TKHSSWK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514600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Андрей Павлов\AppData\Local\Microsoft\Windows\Temporary Internet Files\Content.IE5\2TKHSSWK\MC90043441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392488" cy="494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827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565</Words>
  <Application>Microsoft Office PowerPoint</Application>
  <PresentationFormat>Экран (4:3)</PresentationFormat>
  <Paragraphs>41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1_Тема Office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Equation</vt:lpstr>
      <vt:lpstr>MathType 6.0 Equation</vt:lpstr>
      <vt:lpstr>Нахождение углов в призме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Надо чуть-чуть подумать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Павлов</dc:creator>
  <cp:lastModifiedBy>Андрей Павлов</cp:lastModifiedBy>
  <cp:revision>6</cp:revision>
  <dcterms:created xsi:type="dcterms:W3CDTF">2010-12-05T19:31:04Z</dcterms:created>
  <dcterms:modified xsi:type="dcterms:W3CDTF">2010-12-07T08:45:14Z</dcterms:modified>
</cp:coreProperties>
</file>